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696" r:id="rId2"/>
  </p:sldMasterIdLst>
  <p:notesMasterIdLst>
    <p:notesMasterId r:id="rId32"/>
  </p:notesMasterIdLst>
  <p:sldIdLst>
    <p:sldId id="272" r:id="rId3"/>
    <p:sldId id="296" r:id="rId4"/>
    <p:sldId id="306" r:id="rId5"/>
    <p:sldId id="304" r:id="rId6"/>
    <p:sldId id="294" r:id="rId7"/>
    <p:sldId id="287" r:id="rId8"/>
    <p:sldId id="298" r:id="rId9"/>
    <p:sldId id="292" r:id="rId10"/>
    <p:sldId id="293" r:id="rId11"/>
    <p:sldId id="305" r:id="rId12"/>
    <p:sldId id="297" r:id="rId13"/>
    <p:sldId id="303" r:id="rId14"/>
    <p:sldId id="283" r:id="rId15"/>
    <p:sldId id="281" r:id="rId16"/>
    <p:sldId id="279" r:id="rId17"/>
    <p:sldId id="295" r:id="rId18"/>
    <p:sldId id="285" r:id="rId19"/>
    <p:sldId id="275" r:id="rId20"/>
    <p:sldId id="278" r:id="rId21"/>
    <p:sldId id="291" r:id="rId22"/>
    <p:sldId id="290" r:id="rId23"/>
    <p:sldId id="300" r:id="rId24"/>
    <p:sldId id="299" r:id="rId25"/>
    <p:sldId id="274" r:id="rId26"/>
    <p:sldId id="264" r:id="rId27"/>
    <p:sldId id="302" r:id="rId28"/>
    <p:sldId id="288" r:id="rId29"/>
    <p:sldId id="282" r:id="rId30"/>
    <p:sldId id="301" r:id="rId31"/>
  </p:sldIdLst>
  <p:sldSz cx="51206400" cy="28803600"/>
  <p:notesSz cx="6858000" cy="9144000"/>
  <p:embeddedFontLst>
    <p:embeddedFont>
      <p:font typeface="Arial Black" panose="020B0A04020102020204" pitchFamily="34" charset="0"/>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Lato" panose="020B0604020202020204" charset="0"/>
      <p:regular r:id="rId40"/>
      <p:bold r:id="rId41"/>
      <p:italic r:id="rId42"/>
      <p:boldItalic r:id="rId43"/>
    </p:embeddedFont>
    <p:embeddedFont>
      <p:font typeface="Lato Black" panose="020B0604020202020204" charset="0"/>
      <p:bold r:id="rId44"/>
      <p:boldItalic r:id="rId45"/>
    </p:embeddedFont>
    <p:embeddedFont>
      <p:font typeface="Lato Hairline" panose="020F0202020204030203" charset="0"/>
      <p:regular r:id="rId46"/>
      <p:italic r:id="rId47"/>
    </p:embeddedFont>
    <p:embeddedFont>
      <p:font typeface="Lato Semibold" panose="020B0604020202020204" charset="0"/>
      <p:bold r:id="rId48"/>
    </p:embeddedFont>
    <p:embeddedFont>
      <p:font typeface="Lato Thin" panose="020B0604020202020204" charset="0"/>
      <p:regular r:id="rId49"/>
    </p:embeddedFont>
    <p:embeddedFont>
      <p:font typeface="Segoe UI" panose="020B0502040204020203" pitchFamily="34"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153" userDrawn="1">
          <p15:clr>
            <a:srgbClr val="A4A3A4"/>
          </p15:clr>
        </p15:guide>
        <p15:guide id="3" pos="6247" userDrawn="1">
          <p15:clr>
            <a:srgbClr val="A4A3A4"/>
          </p15:clr>
        </p15:guide>
        <p15:guide id="4" pos="274" userDrawn="1">
          <p15:clr>
            <a:srgbClr val="A4A3A4"/>
          </p15:clr>
        </p15:guide>
        <p15:guide id="5" pos="772" userDrawn="1">
          <p15:clr>
            <a:srgbClr val="A4A3A4"/>
          </p15:clr>
        </p15:guide>
        <p15:guide id="6" orient="horz" pos="9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60"/>
    <a:srgbClr val="CDCDCD"/>
    <a:srgbClr val="262626"/>
    <a:srgbClr val="7B7B7B"/>
    <a:srgbClr val="FFFFFF"/>
    <a:srgbClr val="4ED8F8"/>
    <a:srgbClr val="31F77C"/>
    <a:srgbClr val="34F4EB"/>
    <a:srgbClr val="003E34"/>
    <a:srgbClr val="004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03" autoAdjust="0"/>
    <p:restoredTop sz="90319" autoAdjust="0"/>
  </p:normalViewPr>
  <p:slideViewPr>
    <p:cSldViewPr snapToGrid="0" showGuides="1">
      <p:cViewPr varScale="1">
        <p:scale>
          <a:sx n="23" d="100"/>
          <a:sy n="23" d="100"/>
        </p:scale>
        <p:origin x="340" y="32"/>
      </p:cViewPr>
      <p:guideLst>
        <p:guide pos="16153"/>
        <p:guide pos="6247"/>
        <p:guide pos="274"/>
        <p:guide pos="772"/>
        <p:guide orient="horz" pos="9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a:t>
            </a:fld>
            <a:endParaRPr lang="en-US"/>
          </a:p>
        </p:txBody>
      </p:sp>
    </p:spTree>
    <p:extLst>
      <p:ext uri="{BB962C8B-B14F-4D97-AF65-F5344CB8AC3E}">
        <p14:creationId xmlns:p14="http://schemas.microsoft.com/office/powerpoint/2010/main" val="211049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3</a:t>
            </a:fld>
            <a:endParaRPr lang="en-US"/>
          </a:p>
        </p:txBody>
      </p:sp>
    </p:spTree>
    <p:extLst>
      <p:ext uri="{BB962C8B-B14F-4D97-AF65-F5344CB8AC3E}">
        <p14:creationId xmlns:p14="http://schemas.microsoft.com/office/powerpoint/2010/main" val="97200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23</a:t>
            </a:fld>
            <a:endParaRPr lang="en-US"/>
          </a:p>
        </p:txBody>
      </p:sp>
    </p:spTree>
    <p:extLst>
      <p:ext uri="{BB962C8B-B14F-4D97-AF65-F5344CB8AC3E}">
        <p14:creationId xmlns:p14="http://schemas.microsoft.com/office/powerpoint/2010/main" val="229756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2728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298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02368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9158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793334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9270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23123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0521315"/>
            <a:ext cx="21662705"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0521315"/>
            <a:ext cx="21769390"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2029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320006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98401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30775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105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06421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17766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887821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65254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48944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0521315"/>
            <a:ext cx="21662705"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0521315"/>
            <a:ext cx="21769390" cy="154752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65836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301980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1013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92811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19714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3F135061-2F74-46D4-9F8F-C77EF304855D}" type="datetimeFigureOut">
              <a:rPr lang="en-US" smtClean="0"/>
              <a:t>1/15/2020</a:t>
            </a:fld>
            <a:endParaRPr lang="en-US"/>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806833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3F135061-2F74-46D4-9F8F-C77EF304855D}" type="datetimeFigureOut">
              <a:rPr lang="en-US" smtClean="0"/>
              <a:t>1/15/2020</a:t>
            </a:fld>
            <a:endParaRPr lang="en-US"/>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0802239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qr-code-generator.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biorender.com/"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ribbble.co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twitter.com/jesshlay"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s://twitter.com/RhondaVSharpe" TargetMode="External"/><Relationship Id="rId3" Type="http://schemas.openxmlformats.org/officeDocument/2006/relationships/image" Target="../media/image33.jpeg"/><Relationship Id="rId7" Type="http://schemas.openxmlformats.org/officeDocument/2006/relationships/hyperlink" Target="https://twitter.com/ramya_ramaswami" TargetMode="External"/><Relationship Id="rId12"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4.jpeg"/><Relationship Id="rId11" Type="http://schemas.openxmlformats.org/officeDocument/2006/relationships/hyperlink" Target="https://twitter.com/BrzezinskiRafi" TargetMode="External"/><Relationship Id="rId5" Type="http://schemas.openxmlformats.org/officeDocument/2006/relationships/hyperlink" Target="https://twitter.com/SPrinceWare/status/1125938979789053952" TargetMode="External"/><Relationship Id="rId10" Type="http://schemas.openxmlformats.org/officeDocument/2006/relationships/image" Target="../media/image36.png"/><Relationship Id="rId4" Type="http://schemas.openxmlformats.org/officeDocument/2006/relationships/hyperlink" Target="https://twitter.com/MattKuhnDVM/status/1125754432740896770" TargetMode="External"/><Relationship Id="rId9" Type="http://schemas.openxmlformats.org/officeDocument/2006/relationships/hyperlink" Target="https://twitter.com/nora_balbo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44.svg"/><Relationship Id="rId12" Type="http://schemas.openxmlformats.org/officeDocument/2006/relationships/image" Target="../media/image48.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7.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42.png"/><Relationship Id="rId9"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51.png"/><Relationship Id="rId4" Type="http://schemas.openxmlformats.org/officeDocument/2006/relationships/hyperlink" Target="https://osf.io/nk8gh/" TargetMode="External"/><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osf.io/ck68a/"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s://twitter.com/SarraceniaMason" TargetMode="External"/><Relationship Id="rId3" Type="http://schemas.openxmlformats.org/officeDocument/2006/relationships/image" Target="../media/image55.jpe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hyperlink" Target="https://twitter.com/derektoplasm" TargetMode="External"/><Relationship Id="rId10" Type="http://schemas.openxmlformats.org/officeDocument/2006/relationships/image" Target="../media/image58.jpeg"/><Relationship Id="rId4" Type="http://schemas.openxmlformats.org/officeDocument/2006/relationships/hyperlink" Target="https://derekcrowe.net/butterposter" TargetMode="External"/><Relationship Id="rId9" Type="http://schemas.openxmlformats.org/officeDocument/2006/relationships/hyperlink" Target="https://osf.io/zkmv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6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63.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https://www.nngroup.com/videos/plain-language-for-experts/" TargetMode="External"/><Relationship Id="rId2" Type="http://schemas.openxmlformats.org/officeDocument/2006/relationships/hyperlink" Target="https://www.nngroup.com/articles/inverted-pyramid" TargetMode="External"/><Relationship Id="rId1" Type="http://schemas.openxmlformats.org/officeDocument/2006/relationships/slideLayout" Target="../slideLayouts/slideLayout2.xml"/><Relationship Id="rId6" Type="http://schemas.openxmlformats.org/officeDocument/2006/relationships/hyperlink" Target="https://www.nngroup.com/articles/minimize-cognitive-load/" TargetMode="External"/><Relationship Id="rId5" Type="http://schemas.openxmlformats.org/officeDocument/2006/relationships/hyperlink" Target="https://www.nngroup.com/articles/interaction-cost-definition/" TargetMode="External"/><Relationship Id="rId4" Type="http://schemas.openxmlformats.org/officeDocument/2006/relationships/hyperlink" Target="https://www.nngroup.com/articles/plain-language-expert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twitter.com/drElsje"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s://twitter.com/branden0walker" TargetMode="External"/><Relationship Id="rId13" Type="http://schemas.openxmlformats.org/officeDocument/2006/relationships/image" Target="../media/image12.png"/><Relationship Id="rId3" Type="http://schemas.openxmlformats.org/officeDocument/2006/relationships/hyperlink" Target="https://twitter.com/mnthydro" TargetMode="External"/><Relationship Id="rId7" Type="http://schemas.openxmlformats.org/officeDocument/2006/relationships/image" Target="../media/image9.jpeg"/><Relationship Id="rId12" Type="http://schemas.openxmlformats.org/officeDocument/2006/relationships/hyperlink" Target="https://twitter.com/americoamorim"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6" Type="http://schemas.openxmlformats.org/officeDocument/2006/relationships/hyperlink" Target="https://twitter.com/mikemorris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twitter.com/SarraceniaMason" TargetMode="External"/><Relationship Id="rId4" Type="http://schemas.openxmlformats.org/officeDocument/2006/relationships/image" Target="../media/image7.jpeg"/><Relationship Id="rId9" Type="http://schemas.openxmlformats.org/officeDocument/2006/relationships/image" Target="../media/image10.png"/><Relationship Id="rId14" Type="http://schemas.openxmlformats.org/officeDocument/2006/relationships/hyperlink" Target="https://twitter.com/nasaman58"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14.jpeg"/><Relationship Id="rId7" Type="http://schemas.openxmlformats.org/officeDocument/2006/relationships/hyperlink" Target="https://twitter.com/MCLaScience/status/1122505413386231810" TargetMode="External"/><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16.jpeg"/><Relationship Id="rId10" Type="http://schemas.openxmlformats.org/officeDocument/2006/relationships/image" Target="../media/image17.jpeg"/><Relationship Id="rId4" Type="http://schemas.openxmlformats.org/officeDocument/2006/relationships/image" Target="../media/image15.jpeg"/><Relationship Id="rId9" Type="http://schemas.openxmlformats.org/officeDocument/2006/relationships/hyperlink" Target="https://twitter.com/mikemorris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s://twistedsifter.com/2012/10/billboards-with-quirky-science-facts-science-world/" TargetMode="Externa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1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819F-FE92-412D-A3A4-C7AB34024A65}"/>
              </a:ext>
            </a:extLst>
          </p:cNvPr>
          <p:cNvSpPr>
            <a:spLocks noGrp="1"/>
          </p:cNvSpPr>
          <p:nvPr>
            <p:ph type="title"/>
          </p:nvPr>
        </p:nvSpPr>
        <p:spPr>
          <a:xfrm>
            <a:off x="6970871" y="4947288"/>
            <a:ext cx="37264658" cy="16028664"/>
          </a:xfrm>
        </p:spPr>
        <p:txBody>
          <a:bodyPr>
            <a:normAutofit fontScale="90000"/>
          </a:bodyPr>
          <a:lstStyle/>
          <a:p>
            <a:pPr>
              <a:lnSpc>
                <a:spcPct val="120000"/>
              </a:lnSpc>
            </a:pPr>
            <a:r>
              <a:rPr lang="en-US" b="1" dirty="0">
                <a:solidFill>
                  <a:srgbClr val="E1BEE7"/>
                </a:solidFill>
                <a:latin typeface="Verdana" panose="020B0604030504040204" pitchFamily="34" charset="0"/>
                <a:ea typeface="Verdana" panose="020B0604030504040204" pitchFamily="34" charset="0"/>
              </a:rPr>
              <a:t>Notes:</a:t>
            </a:r>
            <a:r>
              <a:rPr lang="en-US" b="1" dirty="0">
                <a:solidFill>
                  <a:schemeClr val="bg1"/>
                </a:solidFill>
                <a:latin typeface="Verdana" panose="020B0604030504040204" pitchFamily="34" charset="0"/>
                <a:ea typeface="Verdana" panose="020B0604030504040204" pitchFamily="34" charset="0"/>
              </a:rPr>
              <a:t> </a:t>
            </a:r>
            <a:br>
              <a:rPr lang="en-US" dirty="0">
                <a:solidFill>
                  <a:schemeClr val="bg1"/>
                </a:solidFill>
                <a:latin typeface="Verdana" panose="020B0604030504040204" pitchFamily="34" charset="0"/>
                <a:ea typeface="Verdana" panose="020B0604030504040204" pitchFamily="34" charset="0"/>
              </a:rPr>
            </a:br>
            <a:r>
              <a:rPr lang="en-US" sz="12863" dirty="0">
                <a:solidFill>
                  <a:schemeClr val="bg1"/>
                </a:solidFill>
                <a:latin typeface="Verdana" panose="020B0604030504040204" pitchFamily="34" charset="0"/>
                <a:ea typeface="Verdana" panose="020B0604030504040204" pitchFamily="34" charset="0"/>
              </a:rPr>
              <a:t>1. </a:t>
            </a:r>
            <a:r>
              <a:rPr lang="en-US" sz="12863" b="1" dirty="0">
                <a:solidFill>
                  <a:schemeClr val="bg1"/>
                </a:solidFill>
                <a:latin typeface="Verdana" panose="020B0604030504040204" pitchFamily="34" charset="0"/>
                <a:ea typeface="Verdana" panose="020B0604030504040204" pitchFamily="34" charset="0"/>
              </a:rPr>
              <a:t>Correct fonts</a:t>
            </a:r>
            <a:r>
              <a:rPr lang="en-US" sz="12863" dirty="0">
                <a:solidFill>
                  <a:schemeClr val="bg1"/>
                </a:solidFill>
                <a:latin typeface="Verdana" panose="020B0604030504040204" pitchFamily="34" charset="0"/>
                <a:ea typeface="Verdana" panose="020B0604030504040204" pitchFamily="34" charset="0"/>
              </a:rPr>
              <a:t> won’t load until you open this in PowerPoint</a:t>
            </a:r>
            <a:r>
              <a:rPr lang="en-US" sz="12863" dirty="0">
                <a:solidFill>
                  <a:srgbClr val="757575"/>
                </a:solidFill>
                <a:latin typeface="Verdana" panose="020B0604030504040204" pitchFamily="34" charset="0"/>
                <a:ea typeface="Verdana" panose="020B0604030504040204" pitchFamily="34" charset="0"/>
              </a:rPr>
              <a:t> </a:t>
            </a:r>
            <a:r>
              <a:rPr lang="en-US" sz="12863" dirty="0">
                <a:solidFill>
                  <a:srgbClr val="9E9E9E"/>
                </a:solidFill>
                <a:latin typeface="Verdana" panose="020B0604030504040204" pitchFamily="34" charset="0"/>
                <a:ea typeface="Verdana" panose="020B0604030504040204" pitchFamily="34" charset="0"/>
              </a:rPr>
              <a:t>(e.g., if you’re previewing this in your browser it’ll look uglier than it actually is)</a:t>
            </a:r>
            <a:r>
              <a:rPr lang="en-US" sz="12863" dirty="0">
                <a:solidFill>
                  <a:schemeClr val="bg1"/>
                </a:solidFill>
                <a:latin typeface="Verdana" panose="020B0604030504040204" pitchFamily="34" charset="0"/>
                <a:ea typeface="Verdana" panose="020B0604030504040204" pitchFamily="34" charset="0"/>
              </a:rPr>
              <a:t>.</a:t>
            </a:r>
            <a:br>
              <a:rPr lang="en-US" sz="12863" dirty="0">
                <a:solidFill>
                  <a:schemeClr val="bg1"/>
                </a:solidFill>
                <a:latin typeface="Verdana" panose="020B0604030504040204" pitchFamily="34" charset="0"/>
                <a:ea typeface="Verdana" panose="020B0604030504040204" pitchFamily="34" charset="0"/>
              </a:rPr>
            </a:br>
            <a:br>
              <a:rPr lang="en-US" sz="12863" dirty="0">
                <a:solidFill>
                  <a:schemeClr val="bg1"/>
                </a:solidFill>
                <a:latin typeface="Verdana" panose="020B0604030504040204" pitchFamily="34" charset="0"/>
                <a:ea typeface="Verdana" panose="020B0604030504040204" pitchFamily="34" charset="0"/>
              </a:rPr>
            </a:br>
            <a:r>
              <a:rPr lang="en-US" sz="12863" dirty="0">
                <a:solidFill>
                  <a:schemeClr val="bg1"/>
                </a:solidFill>
                <a:latin typeface="Verdana" panose="020B0604030504040204" pitchFamily="34" charset="0"/>
                <a:ea typeface="Verdana" panose="020B0604030504040204" pitchFamily="34" charset="0"/>
              </a:rPr>
              <a:t>2. Generate </a:t>
            </a:r>
            <a:r>
              <a:rPr lang="en-US" sz="12863" b="1" dirty="0">
                <a:solidFill>
                  <a:schemeClr val="bg1"/>
                </a:solidFill>
                <a:latin typeface="Verdana" panose="020B0604030504040204" pitchFamily="34" charset="0"/>
                <a:ea typeface="Verdana" panose="020B0604030504040204" pitchFamily="34" charset="0"/>
              </a:rPr>
              <a:t>QR</a:t>
            </a:r>
            <a:r>
              <a:rPr lang="en-US" sz="12863" dirty="0">
                <a:solidFill>
                  <a:schemeClr val="bg1"/>
                </a:solidFill>
                <a:latin typeface="Verdana" panose="020B0604030504040204" pitchFamily="34" charset="0"/>
                <a:ea typeface="Verdana" panose="020B0604030504040204" pitchFamily="34" charset="0"/>
              </a:rPr>
              <a:t> codes here:</a:t>
            </a:r>
            <a:br>
              <a:rPr lang="en-US" sz="12863" dirty="0">
                <a:solidFill>
                  <a:schemeClr val="bg1"/>
                </a:solidFill>
                <a:latin typeface="Verdana" panose="020B0604030504040204" pitchFamily="34" charset="0"/>
                <a:ea typeface="Verdana" panose="020B0604030504040204" pitchFamily="34" charset="0"/>
              </a:rPr>
            </a:br>
            <a:r>
              <a:rPr lang="en-US" sz="8400" dirty="0">
                <a:latin typeface="Verdana" panose="020B0604030504040204" pitchFamily="34" charset="0"/>
                <a:ea typeface="Verdana" panose="020B0604030504040204" pitchFamily="34" charset="0"/>
                <a:cs typeface="Arial" panose="020B0604020202020204" pitchFamily="34" charset="0"/>
                <a:hlinkClick r:id="rId2"/>
              </a:rPr>
              <a:t>https://www.qrcode-monkey.com/</a:t>
            </a:r>
            <a:br>
              <a:rPr lang="en-US" sz="12863" dirty="0">
                <a:solidFill>
                  <a:schemeClr val="bg1"/>
                </a:solidFill>
                <a:latin typeface="Verdana" panose="020B0604030504040204" pitchFamily="34" charset="0"/>
                <a:ea typeface="Verdana" panose="020B0604030504040204" pitchFamily="34" charset="0"/>
              </a:rPr>
            </a:br>
            <a:endParaRPr lang="en-US"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FB7BD-F28C-45DC-A173-13DB06F35FFC}"/>
              </a:ext>
            </a:extLst>
          </p:cNvPr>
          <p:cNvSpPr txBox="1"/>
          <p:nvPr/>
        </p:nvSpPr>
        <p:spPr>
          <a:xfrm>
            <a:off x="16331893" y="23617063"/>
            <a:ext cx="18542614" cy="1277273"/>
          </a:xfrm>
          <a:prstGeom prst="rect">
            <a:avLst/>
          </a:prstGeom>
          <a:noFill/>
        </p:spPr>
        <p:txBody>
          <a:bodyPr wrap="square" rtlCol="0">
            <a:spAutoFit/>
          </a:bodyPr>
          <a:lstStyle/>
          <a:p>
            <a:pPr algn="ctr"/>
            <a:r>
              <a:rPr lang="en-US" sz="7700" dirty="0">
                <a:solidFill>
                  <a:schemeClr val="bg1"/>
                </a:solidFill>
                <a:latin typeface="Lato Black" panose="020F0A02020204030203" pitchFamily="34" charset="0"/>
                <a:hlinkClick r:id="rId2"/>
              </a:rPr>
              <a:t>http://BioRender.com</a:t>
            </a:r>
            <a:endParaRPr lang="en-US" sz="7700" dirty="0"/>
          </a:p>
        </p:txBody>
      </p:sp>
      <p:pic>
        <p:nvPicPr>
          <p:cNvPr id="2" name="Picture 1">
            <a:extLst>
              <a:ext uri="{FF2B5EF4-FFF2-40B4-BE49-F238E27FC236}">
                <a16:creationId xmlns:a16="http://schemas.microsoft.com/office/drawing/2014/main" id="{51E170E9-5BF9-4794-AE70-F09ED5962CB2}"/>
              </a:ext>
            </a:extLst>
          </p:cNvPr>
          <p:cNvPicPr>
            <a:picLocks noChangeAspect="1"/>
          </p:cNvPicPr>
          <p:nvPr/>
        </p:nvPicPr>
        <p:blipFill>
          <a:blip r:embed="rId3"/>
          <a:stretch>
            <a:fillRect/>
          </a:stretch>
        </p:blipFill>
        <p:spPr>
          <a:xfrm>
            <a:off x="14369787" y="7028350"/>
            <a:ext cx="22466826" cy="16049932"/>
          </a:xfrm>
          <a:prstGeom prst="rect">
            <a:avLst/>
          </a:prstGeom>
        </p:spPr>
      </p:pic>
      <p:sp>
        <p:nvSpPr>
          <p:cNvPr id="9" name="Title 1">
            <a:extLst>
              <a:ext uri="{FF2B5EF4-FFF2-40B4-BE49-F238E27FC236}">
                <a16:creationId xmlns:a16="http://schemas.microsoft.com/office/drawing/2014/main" id="{9C20C6E8-8562-4739-97B7-8AA5821965E4}"/>
              </a:ext>
            </a:extLst>
          </p:cNvPr>
          <p:cNvSpPr>
            <a:spLocks noGrp="1"/>
          </p:cNvSpPr>
          <p:nvPr>
            <p:ph type="title"/>
          </p:nvPr>
        </p:nvSpPr>
        <p:spPr>
          <a:xfrm>
            <a:off x="6970871" y="1533531"/>
            <a:ext cx="37264658" cy="5567364"/>
          </a:xfrm>
        </p:spPr>
        <p:txBody>
          <a:bodyPr>
            <a:normAutofit/>
          </a:bodyPr>
          <a:lstStyle/>
          <a:p>
            <a:pPr algn="ctr"/>
            <a:r>
              <a:rPr lang="en-US" sz="12863"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create </a:t>
            </a:r>
            <a:r>
              <a:rPr lang="en-US" sz="12863" dirty="0">
                <a:solidFill>
                  <a:schemeClr val="bg1"/>
                </a:solidFill>
                <a:latin typeface="Lato Black" panose="020F0A02020204030203" pitchFamily="34" charset="0"/>
                <a:ea typeface="Lato Thin" panose="020F0502020204030203" pitchFamily="34" charset="0"/>
                <a:cs typeface="Lato Thin" panose="020F0502020204030203" pitchFamily="34" charset="0"/>
              </a:rPr>
              <a:t>biology figures</a:t>
            </a:r>
            <a:r>
              <a:rPr lang="en-US" sz="12863" dirty="0">
                <a:solidFill>
                  <a:schemeClr val="bg1"/>
                </a:solidFill>
                <a:latin typeface="Lato Thin" panose="020F0502020204030203" pitchFamily="34" charset="0"/>
                <a:ea typeface="Lato Thin" panose="020F0502020204030203" pitchFamily="34" charset="0"/>
                <a:cs typeface="Lato Thin" panose="020F0502020204030203" pitchFamily="34" charset="0"/>
              </a:rPr>
              <a:t> with</a:t>
            </a:r>
            <a:br>
              <a:rPr lang="en-US" dirty="0">
                <a:solidFill>
                  <a:schemeClr val="bg1"/>
                </a:solidFill>
                <a:latin typeface="Lato Black" panose="020F0A02020204030203" pitchFamily="34" charset="0"/>
              </a:rPr>
            </a:br>
            <a:r>
              <a:rPr lang="en-US" dirty="0">
                <a:solidFill>
                  <a:srgbClr val="EA4C89"/>
                </a:solidFill>
                <a:latin typeface="Lato Black" panose="020F0A02020204030203" pitchFamily="34" charset="0"/>
                <a:hlinkClick r:id="rId2">
                  <a:extLst>
                    <a:ext uri="{A12FA001-AC4F-418D-AE19-62706E023703}">
                      <ahyp:hlinkClr xmlns:ahyp="http://schemas.microsoft.com/office/drawing/2018/hyperlinkcolor" val="tx"/>
                    </a:ext>
                  </a:extLst>
                </a:hlinkClick>
              </a:rPr>
              <a:t>BioRender.com</a:t>
            </a:r>
            <a:endParaRPr lang="en-US" dirty="0">
              <a:solidFill>
                <a:srgbClr val="EA4C89"/>
              </a:solidFill>
              <a:latin typeface="Lato Hairline" panose="020F0202020204030203" pitchFamily="34" charset="0"/>
            </a:endParaRPr>
          </a:p>
        </p:txBody>
      </p:sp>
    </p:spTree>
    <p:extLst>
      <p:ext uri="{BB962C8B-B14F-4D97-AF65-F5344CB8AC3E}">
        <p14:creationId xmlns:p14="http://schemas.microsoft.com/office/powerpoint/2010/main" val="2315730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6970870" y="1542732"/>
            <a:ext cx="37264658" cy="4358114"/>
          </a:xfrm>
        </p:spPr>
        <p:txBody>
          <a:bodyPr>
            <a:normAutofit fontScale="90000"/>
          </a:bodyPr>
          <a:lstStyle/>
          <a:p>
            <a:pPr>
              <a:lnSpc>
                <a:spcPct val="100000"/>
              </a:lnSpc>
            </a:pPr>
            <a:r>
              <a:rPr lang="en-US" sz="10763" dirty="0">
                <a:solidFill>
                  <a:schemeClr val="bg1"/>
                </a:solidFill>
                <a:latin typeface="Lato Black" panose="020F0A02020204030203" pitchFamily="34" charset="0"/>
                <a:ea typeface="Lato Semibold" panose="020F0502020204030203" pitchFamily="34" charset="0"/>
                <a:cs typeface="Lato Semibold" panose="020F0502020204030203" pitchFamily="34" charset="0"/>
              </a:rPr>
              <a:t>Stuck on a design dilemma?</a:t>
            </a:r>
            <a:r>
              <a:rPr lang="en-US" sz="10763" dirty="0">
                <a:solidFill>
                  <a:srgbClr val="FFA726"/>
                </a:solidFill>
                <a:latin typeface="Lato Semibold" panose="020F0502020204030203" pitchFamily="34" charset="0"/>
                <a:ea typeface="Lato Semibold" panose="020F0502020204030203" pitchFamily="34" charset="0"/>
                <a:cs typeface="Lato Semibold" panose="020F0502020204030203" pitchFamily="34" charset="0"/>
              </a:rPr>
              <a:t> </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Do what other designers do! Go to </a:t>
            </a:r>
            <a:r>
              <a:rPr lang="en-US" sz="10763" dirty="0">
                <a:solidFill>
                  <a:srgbClr val="EA4C89"/>
                </a:solidFill>
                <a:latin typeface="Lato Thin" panose="020B0604020202020204" charset="0"/>
                <a:ea typeface="Lato Thin" panose="020B0604020202020204" charset="0"/>
                <a:cs typeface="Lato Thin" panose="020B0604020202020204" charset="0"/>
              </a:rPr>
              <a:t>dribbble.com </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and scroll through stuff until a solution jumps out at you. </a:t>
            </a:r>
            <a:r>
              <a:rPr lang="en-US" sz="10763" dirty="0">
                <a:solidFill>
                  <a:srgbClr val="EA4C89"/>
                </a:solidFill>
                <a:latin typeface="Lato Thin" panose="020F0502020204030203" pitchFamily="34" charset="0"/>
                <a:ea typeface="Lato Thin" panose="020F0502020204030203" pitchFamily="34" charset="0"/>
                <a:cs typeface="Lato Thin" panose="020F0502020204030203" pitchFamily="34" charset="0"/>
              </a:rPr>
              <a:t>Try searching </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for “</a:t>
            </a:r>
            <a:r>
              <a:rPr lang="en-US" sz="10763" dirty="0">
                <a:solidFill>
                  <a:srgbClr val="EA4C89"/>
                </a:solidFill>
                <a:latin typeface="Lato Thin" panose="020F0502020204030203" pitchFamily="34" charset="0"/>
                <a:ea typeface="Lato Thin" panose="020F0502020204030203" pitchFamily="34" charset="0"/>
                <a:cs typeface="Lato Thin" panose="020F0502020204030203" pitchFamily="34" charset="0"/>
              </a:rPr>
              <a:t>posters</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 or “</a:t>
            </a:r>
            <a:r>
              <a:rPr lang="en-US" sz="10763" dirty="0">
                <a:solidFill>
                  <a:srgbClr val="EA4C89"/>
                </a:solidFill>
                <a:latin typeface="Lato Thin" panose="020F0502020204030203" pitchFamily="34" charset="0"/>
                <a:ea typeface="Lato Thin" panose="020F0502020204030203" pitchFamily="34" charset="0"/>
                <a:cs typeface="Lato Thin" panose="020F0502020204030203" pitchFamily="34" charset="0"/>
              </a:rPr>
              <a:t>graph</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5400" dirty="0">
              <a:solidFill>
                <a:schemeClr val="bg1">
                  <a:lumMod val="65000"/>
                </a:schemeClr>
              </a:solidFill>
              <a:latin typeface="Lato Thin" panose="020F0502020204030203" pitchFamily="34" charset="0"/>
              <a:ea typeface="Lato Thin" panose="020F0502020204030203" pitchFamily="34" charset="0"/>
              <a:cs typeface="Lato Thin"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6331893" y="23617063"/>
            <a:ext cx="18542614" cy="1277273"/>
          </a:xfrm>
          <a:prstGeom prst="rect">
            <a:avLst/>
          </a:prstGeom>
          <a:noFill/>
        </p:spPr>
        <p:txBody>
          <a:bodyPr wrap="square" rtlCol="0">
            <a:spAutoFit/>
          </a:bodyPr>
          <a:lstStyle/>
          <a:p>
            <a:pPr algn="ctr"/>
            <a:r>
              <a:rPr lang="en-US" sz="7700" dirty="0">
                <a:hlinkClick r:id="rId2"/>
              </a:rPr>
              <a:t>https://dribbble.com/</a:t>
            </a:r>
            <a:endParaRPr lang="en-US" sz="7700" dirty="0"/>
          </a:p>
        </p:txBody>
      </p:sp>
      <p:pic>
        <p:nvPicPr>
          <p:cNvPr id="7" name="Picture 6">
            <a:extLst>
              <a:ext uri="{FF2B5EF4-FFF2-40B4-BE49-F238E27FC236}">
                <a16:creationId xmlns:a16="http://schemas.microsoft.com/office/drawing/2014/main" id="{52A924EA-C439-465C-8A43-AA33102CF8BB}"/>
              </a:ext>
            </a:extLst>
          </p:cNvPr>
          <p:cNvPicPr>
            <a:picLocks noChangeAspect="1"/>
          </p:cNvPicPr>
          <p:nvPr/>
        </p:nvPicPr>
        <p:blipFill>
          <a:blip r:embed="rId3"/>
          <a:stretch>
            <a:fillRect/>
          </a:stretch>
        </p:blipFill>
        <p:spPr>
          <a:xfrm>
            <a:off x="14148184" y="7334267"/>
            <a:ext cx="22910031" cy="15482241"/>
          </a:xfrm>
          <a:prstGeom prst="rect">
            <a:avLst/>
          </a:prstGeom>
          <a:ln>
            <a:solidFill>
              <a:schemeClr val="bg1"/>
            </a:solidFill>
          </a:ln>
        </p:spPr>
      </p:pic>
    </p:spTree>
    <p:extLst>
      <p:ext uri="{BB962C8B-B14F-4D97-AF65-F5344CB8AC3E}">
        <p14:creationId xmlns:p14="http://schemas.microsoft.com/office/powerpoint/2010/main" val="38753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BE9"/>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80B76EC-CB09-4E6A-88FA-AEB8DEAF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175" y="0"/>
            <a:ext cx="32404050" cy="21452681"/>
          </a:xfrm>
          <a:prstGeom prst="rect">
            <a:avLst/>
          </a:prstGeom>
        </p:spPr>
      </p:pic>
      <p:sp>
        <p:nvSpPr>
          <p:cNvPr id="6" name="TextBox 5">
            <a:extLst>
              <a:ext uri="{FF2B5EF4-FFF2-40B4-BE49-F238E27FC236}">
                <a16:creationId xmlns:a16="http://schemas.microsoft.com/office/drawing/2014/main" id="{68A52B70-A07B-4CED-928A-F784B2A39E63}"/>
              </a:ext>
            </a:extLst>
          </p:cNvPr>
          <p:cNvSpPr txBox="1"/>
          <p:nvPr/>
        </p:nvSpPr>
        <p:spPr>
          <a:xfrm>
            <a:off x="11936347" y="17868233"/>
            <a:ext cx="29868878" cy="4738028"/>
          </a:xfrm>
          <a:prstGeom prst="rect">
            <a:avLst/>
          </a:prstGeom>
          <a:noFill/>
        </p:spPr>
        <p:txBody>
          <a:bodyPr wrap="square" rtlCol="0">
            <a:spAutoFit/>
          </a:bodyPr>
          <a:lstStyle/>
          <a:p>
            <a:r>
              <a:rPr lang="en-US" sz="10063" dirty="0">
                <a:solidFill>
                  <a:srgbClr val="263238"/>
                </a:solidFill>
                <a:latin typeface="Lato" panose="020F0502020204030203" pitchFamily="34" charset="0"/>
              </a:rPr>
              <a:t>If your punchline is more than 2 lines,</a:t>
            </a:r>
            <a:r>
              <a:rPr lang="en-US" sz="10063" b="1" dirty="0">
                <a:solidFill>
                  <a:srgbClr val="263238"/>
                </a:solidFill>
                <a:latin typeface="Lato" panose="020F0502020204030203" pitchFamily="34" charset="0"/>
              </a:rPr>
              <a:t> don’t center it</a:t>
            </a:r>
            <a:r>
              <a:rPr lang="en-US" sz="10063" dirty="0">
                <a:solidFill>
                  <a:srgbClr val="263238"/>
                </a:solidFill>
                <a:latin typeface="Lato" panose="020F0502020204030203" pitchFamily="34" charset="0"/>
              </a:rPr>
              <a:t>. Centering makes your eyes do more work, and </a:t>
            </a:r>
            <a:r>
              <a:rPr lang="en-US" sz="10063" b="1" dirty="0">
                <a:solidFill>
                  <a:srgbClr val="263238"/>
                </a:solidFill>
                <a:latin typeface="Lato" panose="020F0502020204030203" pitchFamily="34" charset="0"/>
              </a:rPr>
              <a:t>centered text is</a:t>
            </a:r>
            <a:r>
              <a:rPr lang="en-US" sz="10063" dirty="0">
                <a:solidFill>
                  <a:srgbClr val="263238"/>
                </a:solidFill>
                <a:latin typeface="Lato" panose="020F0502020204030203" pitchFamily="34" charset="0"/>
              </a:rPr>
              <a:t> </a:t>
            </a:r>
            <a:r>
              <a:rPr lang="en-US" sz="10063" b="1" dirty="0">
                <a:solidFill>
                  <a:srgbClr val="263238"/>
                </a:solidFill>
                <a:latin typeface="Lato" panose="020F0502020204030203" pitchFamily="34" charset="0"/>
              </a:rPr>
              <a:t>slower to read</a:t>
            </a:r>
            <a:r>
              <a:rPr lang="en-US" sz="10063" dirty="0">
                <a:solidFill>
                  <a:srgbClr val="263238"/>
                </a:solidFill>
                <a:latin typeface="Lato" panose="020F0502020204030203" pitchFamily="34" charset="0"/>
              </a:rPr>
              <a:t> than left-aligned text.</a:t>
            </a:r>
          </a:p>
        </p:txBody>
      </p:sp>
    </p:spTree>
    <p:extLst>
      <p:ext uri="{BB962C8B-B14F-4D97-AF65-F5344CB8AC3E}">
        <p14:creationId xmlns:p14="http://schemas.microsoft.com/office/powerpoint/2010/main" val="2322291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6970871" y="9768771"/>
            <a:ext cx="37264658" cy="5567364"/>
          </a:xfrm>
        </p:spPr>
        <p:txBody>
          <a:bodyPr>
            <a:normAutofit/>
          </a:bodyPr>
          <a:lstStyle/>
          <a:p>
            <a:pPr algn="ctr"/>
            <a:r>
              <a:rPr lang="en-US" sz="38325"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38325"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21600735-116B-428A-BB24-2F6D9129A2EA}"/>
              </a:ext>
            </a:extLst>
          </p:cNvPr>
          <p:cNvSpPr txBox="1"/>
          <p:nvPr/>
        </p:nvSpPr>
        <p:spPr>
          <a:xfrm>
            <a:off x="9959140" y="15773024"/>
            <a:ext cx="31288121" cy="1775999"/>
          </a:xfrm>
          <a:prstGeom prst="rect">
            <a:avLst/>
          </a:prstGeom>
          <a:noFill/>
        </p:spPr>
        <p:txBody>
          <a:bodyPr wrap="square" rtlCol="0">
            <a:spAutoFit/>
          </a:bodyPr>
          <a:lstStyle/>
          <a:p>
            <a:pPr algn="ctr">
              <a:lnSpc>
                <a:spcPct val="150000"/>
              </a:lnSpc>
            </a:pPr>
            <a:r>
              <a:rPr lang="en-US" sz="84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9959140" y="22673886"/>
            <a:ext cx="31288121" cy="1635704"/>
          </a:xfrm>
          <a:prstGeom prst="rect">
            <a:avLst/>
          </a:prstGeom>
          <a:noFill/>
        </p:spPr>
        <p:txBody>
          <a:bodyPr wrap="square" rtlCol="0">
            <a:spAutoFit/>
          </a:bodyPr>
          <a:lstStyle/>
          <a:p>
            <a:pPr algn="ctr">
              <a:lnSpc>
                <a:spcPct val="150000"/>
              </a:lnSpc>
            </a:pPr>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7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77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FB61F530-6BFB-49DD-8BB5-E78A621F656D}"/>
              </a:ext>
            </a:extLst>
          </p:cNvPr>
          <p:cNvSpPr/>
          <p:nvPr/>
        </p:nvSpPr>
        <p:spPr>
          <a:xfrm>
            <a:off x="14255799" y="24815351"/>
            <a:ext cx="22119068" cy="1277273"/>
          </a:xfrm>
          <a:prstGeom prst="rect">
            <a:avLst/>
          </a:prstGeom>
        </p:spPr>
        <p:txBody>
          <a:bodyPr wrap="none">
            <a:spAutoFit/>
          </a:bodyPr>
          <a:lstStyle/>
          <a:p>
            <a:r>
              <a:rPr lang="en-US" sz="77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77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1C24C984-F59A-4C4A-9D71-C9F922651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4865" y="3197999"/>
            <a:ext cx="25456670" cy="18075711"/>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
          <a:stretch/>
        </p:blipFill>
        <p:spPr bwMode="auto">
          <a:xfrm>
            <a:off x="14060390" y="4675583"/>
            <a:ext cx="23085620" cy="1532691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9959140" y="21523742"/>
            <a:ext cx="31288121" cy="1635704"/>
          </a:xfrm>
          <a:prstGeom prst="rect">
            <a:avLst/>
          </a:prstGeom>
          <a:noFill/>
        </p:spPr>
        <p:txBody>
          <a:bodyPr wrap="square" rtlCol="0">
            <a:spAutoFit/>
          </a:bodyPr>
          <a:lstStyle/>
          <a:p>
            <a:pPr algn="ctr">
              <a:lnSpc>
                <a:spcPct val="150000"/>
              </a:lnSpc>
            </a:pPr>
            <a:r>
              <a:rPr lang="en-US" sz="77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77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77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77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9959140" y="21523742"/>
            <a:ext cx="31288121" cy="1635704"/>
          </a:xfrm>
          <a:prstGeom prst="rect">
            <a:avLst/>
          </a:prstGeom>
          <a:noFill/>
        </p:spPr>
        <p:txBody>
          <a:bodyPr wrap="square" rtlCol="0">
            <a:spAutoFit/>
          </a:bodyPr>
          <a:lstStyle/>
          <a:p>
            <a:pPr algn="ctr">
              <a:lnSpc>
                <a:spcPct val="150000"/>
              </a:lnSpc>
            </a:pPr>
            <a:r>
              <a:rPr lang="en-US" sz="77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77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77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jesshlay</a:t>
            </a:r>
            <a:endParaRPr lang="en-US" sz="77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12702991" y="3631696"/>
          <a:ext cx="25800418" cy="17200278"/>
        </p:xfrm>
        <a:graphic>
          <a:graphicData uri="http://schemas.openxmlformats.org/presentationml/2006/ole">
            <mc:AlternateContent xmlns:mc="http://schemas.openxmlformats.org/markup-compatibility/2006">
              <mc:Choice xmlns:v="urn:schemas-microsoft-com:vml" Requires="v">
                <p:oleObj spid="_x0000_s2262" name="Acrobat Document" r:id="rId4" imgW="37033200" imgH="24688800" progId="Acrobat.Document.DC">
                  <p:embed/>
                </p:oleObj>
              </mc:Choice>
              <mc:Fallback>
                <p:oleObj name="Acrobat Document" r:id="rId4" imgW="37033200" imgH="24688800" progId="Acrobat.Document.DC">
                  <p:embed/>
                  <p:pic>
                    <p:nvPicPr>
                      <p:cNvPr id="0" name=""/>
                      <p:cNvPicPr/>
                      <p:nvPr/>
                    </p:nvPicPr>
                    <p:blipFill>
                      <a:blip r:embed="rId5"/>
                      <a:stretch>
                        <a:fillRect/>
                      </a:stretch>
                    </p:blipFill>
                    <p:spPr>
                      <a:xfrm>
                        <a:off x="12702991" y="3631696"/>
                        <a:ext cx="25800418" cy="17200278"/>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34" t="12843" r="6734" b="41525"/>
          <a:stretch/>
        </p:blipFill>
        <p:spPr bwMode="auto">
          <a:xfrm>
            <a:off x="7279880" y="2794419"/>
            <a:ext cx="10599838" cy="836821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3" t="8988" r="18500" b="26612"/>
          <a:stretch/>
        </p:blipFill>
        <p:spPr bwMode="auto">
          <a:xfrm>
            <a:off x="20443594" y="2794420"/>
            <a:ext cx="10856319" cy="84107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477599" y="11162637"/>
            <a:ext cx="12204400" cy="1039452"/>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4725"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4725"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5BFD7F9-54DC-4B2C-98EC-E76B5670C695}"/>
              </a:ext>
            </a:extLst>
          </p:cNvPr>
          <p:cNvSpPr txBox="1"/>
          <p:nvPr/>
        </p:nvSpPr>
        <p:spPr>
          <a:xfrm>
            <a:off x="19769553" y="11205170"/>
            <a:ext cx="12204400" cy="1039452"/>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4725"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4725"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074" name="Picture 2" descr="https://pbs.twimg.com/media/D-fT-d0XoAA4N5T.jpg:large">
            <a:extLst>
              <a:ext uri="{FF2B5EF4-FFF2-40B4-BE49-F238E27FC236}">
                <a16:creationId xmlns:a16="http://schemas.microsoft.com/office/drawing/2014/main" id="{3A12A41B-5D71-4595-A85A-E6E7501385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2662" y="2794419"/>
            <a:ext cx="11214333" cy="841075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AE5482-F33E-40B7-A137-A48C48A8A504}"/>
              </a:ext>
            </a:extLst>
          </p:cNvPr>
          <p:cNvSpPr txBox="1"/>
          <p:nvPr/>
        </p:nvSpPr>
        <p:spPr>
          <a:xfrm>
            <a:off x="33597628" y="11162637"/>
            <a:ext cx="12204400" cy="1046056"/>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a:t>
            </a:r>
            <a:r>
              <a:rPr lang="en-US" sz="4725" b="1" dirty="0" err="1">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ramya_ramaswami</a:t>
            </a:r>
            <a:endParaRPr lang="en-US" sz="4725" b="1" dirty="0">
              <a:solidFill>
                <a:srgbClr val="0070C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ACE04F9E-90B9-4889-9811-B5599A5C4CA9}"/>
              </a:ext>
            </a:extLst>
          </p:cNvPr>
          <p:cNvPicPr>
            <a:picLocks noChangeAspect="1"/>
          </p:cNvPicPr>
          <p:nvPr/>
        </p:nvPicPr>
        <p:blipFill>
          <a:blip r:embed="rId8"/>
          <a:stretch>
            <a:fillRect/>
          </a:stretch>
        </p:blipFill>
        <p:spPr>
          <a:xfrm>
            <a:off x="7279880" y="15230404"/>
            <a:ext cx="10776347" cy="7175897"/>
          </a:xfrm>
          <a:prstGeom prst="rect">
            <a:avLst/>
          </a:prstGeom>
          <a:ln>
            <a:solidFill>
              <a:schemeClr val="bg1"/>
            </a:solidFill>
          </a:ln>
        </p:spPr>
      </p:pic>
      <p:sp>
        <p:nvSpPr>
          <p:cNvPr id="9" name="TextBox 8">
            <a:extLst>
              <a:ext uri="{FF2B5EF4-FFF2-40B4-BE49-F238E27FC236}">
                <a16:creationId xmlns:a16="http://schemas.microsoft.com/office/drawing/2014/main" id="{F3150A52-D22F-414F-B3AE-270ACFA2D89A}"/>
              </a:ext>
            </a:extLst>
          </p:cNvPr>
          <p:cNvSpPr txBox="1"/>
          <p:nvPr/>
        </p:nvSpPr>
        <p:spPr>
          <a:xfrm>
            <a:off x="6477598" y="22406300"/>
            <a:ext cx="12204400" cy="1039452"/>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hlinkClick r:id="rId9"/>
              </a:rPr>
              <a:t>@</a:t>
            </a:r>
            <a:r>
              <a:rPr lang="en-US" sz="4725" b="1" dirty="0" err="1">
                <a:solidFill>
                  <a:schemeClr val="bg1"/>
                </a:solidFill>
                <a:latin typeface="Lato" panose="020F0502020204030203" pitchFamily="34" charset="0"/>
                <a:ea typeface="Lato" panose="020F0502020204030203" pitchFamily="34" charset="0"/>
                <a:cs typeface="Lato" panose="020F0502020204030203" pitchFamily="34" charset="0"/>
                <a:hlinkClick r:id="rId9"/>
              </a:rPr>
              <a:t>NoraBalboa</a:t>
            </a:r>
            <a:endParaRPr lang="en-US" sz="4725"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screenshot of a cell phone&#10;&#10;Description automatically generated">
            <a:extLst>
              <a:ext uri="{FF2B5EF4-FFF2-40B4-BE49-F238E27FC236}">
                <a16:creationId xmlns:a16="http://schemas.microsoft.com/office/drawing/2014/main" id="{72A4E739-9164-4BFA-BA56-815CC978EF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43594" y="15230404"/>
            <a:ext cx="10146828" cy="7175897"/>
          </a:xfrm>
          <a:prstGeom prst="rect">
            <a:avLst/>
          </a:prstGeom>
        </p:spPr>
      </p:pic>
      <p:sp>
        <p:nvSpPr>
          <p:cNvPr id="13" name="TextBox 12">
            <a:extLst>
              <a:ext uri="{FF2B5EF4-FFF2-40B4-BE49-F238E27FC236}">
                <a16:creationId xmlns:a16="http://schemas.microsoft.com/office/drawing/2014/main" id="{8BBC0EC0-575D-4CCE-869A-256E2717381C}"/>
              </a:ext>
            </a:extLst>
          </p:cNvPr>
          <p:cNvSpPr txBox="1"/>
          <p:nvPr/>
        </p:nvSpPr>
        <p:spPr>
          <a:xfrm>
            <a:off x="19501000" y="22406300"/>
            <a:ext cx="12204400" cy="1039452"/>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hlinkClick r:id="rId11"/>
              </a:rPr>
              <a:t>@</a:t>
            </a:r>
            <a:r>
              <a:rPr lang="en-US" sz="4725" b="1" dirty="0" err="1">
                <a:solidFill>
                  <a:schemeClr val="bg1"/>
                </a:solidFill>
                <a:latin typeface="Lato" panose="020F0502020204030203" pitchFamily="34" charset="0"/>
                <a:ea typeface="Lato" panose="020F0502020204030203" pitchFamily="34" charset="0"/>
                <a:cs typeface="Lato" panose="020F0502020204030203" pitchFamily="34" charset="0"/>
                <a:hlinkClick r:id="rId11"/>
              </a:rPr>
              <a:t>BrzezinskiRafi</a:t>
            </a:r>
            <a:endParaRPr lang="en-US" sz="4725"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person posing for the camera&#10;&#10;Description automatically generated">
            <a:extLst>
              <a:ext uri="{FF2B5EF4-FFF2-40B4-BE49-F238E27FC236}">
                <a16:creationId xmlns:a16="http://schemas.microsoft.com/office/drawing/2014/main" id="{54E5F326-DC0E-4D2E-90F1-0113720A8123}"/>
              </a:ext>
            </a:extLst>
          </p:cNvPr>
          <p:cNvPicPr>
            <a:picLocks noChangeAspect="1"/>
          </p:cNvPicPr>
          <p:nvPr/>
        </p:nvPicPr>
        <p:blipFill rotWithShape="1">
          <a:blip r:embed="rId12">
            <a:extLst>
              <a:ext uri="{28A0092B-C50C-407E-A947-70E740481C1C}">
                <a14:useLocalDpi xmlns:a14="http://schemas.microsoft.com/office/drawing/2010/main" val="0"/>
              </a:ext>
            </a:extLst>
          </a:blip>
          <a:srcRect b="37202"/>
          <a:stretch/>
        </p:blipFill>
        <p:spPr>
          <a:xfrm>
            <a:off x="33879966" y="15230404"/>
            <a:ext cx="11427029" cy="7175897"/>
          </a:xfrm>
          <a:prstGeom prst="rect">
            <a:avLst/>
          </a:prstGeom>
          <a:ln>
            <a:solidFill>
              <a:schemeClr val="bg1"/>
            </a:solidFill>
          </a:ln>
        </p:spPr>
      </p:pic>
      <p:sp>
        <p:nvSpPr>
          <p:cNvPr id="16" name="TextBox 15">
            <a:extLst>
              <a:ext uri="{FF2B5EF4-FFF2-40B4-BE49-F238E27FC236}">
                <a16:creationId xmlns:a16="http://schemas.microsoft.com/office/drawing/2014/main" id="{22A54AFB-2F9A-423D-A305-C29E1DE40E2E}"/>
              </a:ext>
            </a:extLst>
          </p:cNvPr>
          <p:cNvSpPr txBox="1"/>
          <p:nvPr/>
        </p:nvSpPr>
        <p:spPr>
          <a:xfrm>
            <a:off x="33597628" y="22406300"/>
            <a:ext cx="12204400" cy="1039452"/>
          </a:xfrm>
          <a:prstGeom prst="rect">
            <a:avLst/>
          </a:prstGeom>
          <a:noFill/>
        </p:spPr>
        <p:txBody>
          <a:bodyPr wrap="square" rtlCol="0">
            <a:spAutoFit/>
          </a:bodyPr>
          <a:lstStyle/>
          <a:p>
            <a:pPr algn="ctr">
              <a:lnSpc>
                <a:spcPct val="150000"/>
              </a:lnSpc>
            </a:pP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4725" b="1" dirty="0">
                <a:solidFill>
                  <a:schemeClr val="bg1"/>
                </a:solidFill>
                <a:latin typeface="Lato" panose="020F0502020204030203" pitchFamily="34" charset="0"/>
                <a:ea typeface="Lato" panose="020F0502020204030203" pitchFamily="34" charset="0"/>
                <a:cs typeface="Lato" panose="020F0502020204030203" pitchFamily="34" charset="0"/>
                <a:hlinkClick r:id="rId13"/>
              </a:rPr>
              <a:t>@</a:t>
            </a:r>
            <a:r>
              <a:rPr lang="en-US" sz="4725" b="1" dirty="0" err="1">
                <a:solidFill>
                  <a:schemeClr val="bg1"/>
                </a:solidFill>
                <a:latin typeface="Lato" panose="020F0502020204030203" pitchFamily="34" charset="0"/>
                <a:ea typeface="Lato" panose="020F0502020204030203" pitchFamily="34" charset="0"/>
                <a:cs typeface="Lato" panose="020F0502020204030203" pitchFamily="34" charset="0"/>
                <a:hlinkClick r:id="rId13"/>
              </a:rPr>
              <a:t>RhondaVSharpe</a:t>
            </a:r>
            <a:endParaRPr lang="en-US" sz="4725"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6970871" y="8018552"/>
            <a:ext cx="37264658" cy="5567364"/>
          </a:xfrm>
        </p:spPr>
        <p:txBody>
          <a:bodyPr>
            <a:normAutofit/>
          </a:bodyPr>
          <a:lstStyle/>
          <a:p>
            <a:pPr algn="ctr"/>
            <a:r>
              <a:rPr lang="en-US" sz="38325"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38325"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38325"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38325"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id="{21600735-116B-428A-BB24-2F6D9129A2EA}"/>
              </a:ext>
            </a:extLst>
          </p:cNvPr>
          <p:cNvSpPr txBox="1"/>
          <p:nvPr/>
        </p:nvSpPr>
        <p:spPr>
          <a:xfrm>
            <a:off x="9959140" y="14022804"/>
            <a:ext cx="31288121" cy="3413114"/>
          </a:xfrm>
          <a:prstGeom prst="rect">
            <a:avLst/>
          </a:prstGeom>
          <a:noFill/>
        </p:spPr>
        <p:txBody>
          <a:bodyPr wrap="square" rtlCol="0">
            <a:spAutoFit/>
          </a:bodyPr>
          <a:lstStyle/>
          <a:p>
            <a:pPr algn="ctr">
              <a:lnSpc>
                <a:spcPct val="150000"/>
              </a:lnSpc>
            </a:pPr>
            <a:r>
              <a:rPr lang="en-US" sz="77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77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049AA07-3916-4F4F-8796-94191ECC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9004" y="7053639"/>
            <a:ext cx="15233599" cy="10878486"/>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E54F6-4FC0-40D8-85BD-90A86374F9C9}"/>
              </a:ext>
            </a:extLst>
          </p:cNvPr>
          <p:cNvSpPr txBox="1"/>
          <p:nvPr/>
        </p:nvSpPr>
        <p:spPr>
          <a:xfrm>
            <a:off x="23789925" y="4418215"/>
            <a:ext cx="17815276" cy="3647152"/>
          </a:xfrm>
          <a:prstGeom prst="rect">
            <a:avLst/>
          </a:prstGeom>
          <a:noFill/>
        </p:spPr>
        <p:txBody>
          <a:bodyPr wrap="square" rtlCol="0">
            <a:spAutoFit/>
          </a:bodyPr>
          <a:lstStyle/>
          <a:p>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77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7700" dirty="0">
              <a:latin typeface="Lato" panose="020F0502020204030203" pitchFamily="34" charset="0"/>
              <a:ea typeface="Lato" panose="020F0502020204030203" pitchFamily="34" charset="0"/>
              <a:cs typeface="Lato" panose="020F0502020204030203" pitchFamily="34" charset="0"/>
            </a:endParaRPr>
          </a:p>
          <a:p>
            <a:pPr marL="1000125" indent="-1000125">
              <a:buFont typeface="Arial" panose="020B0604020202020204" pitchFamily="34" charset="0"/>
              <a:buChar char="•"/>
            </a:pPr>
            <a:endParaRPr lang="en-US" sz="77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FF142D3-A23F-4BED-B798-F1DAE492528B}"/>
              </a:ext>
            </a:extLst>
          </p:cNvPr>
          <p:cNvSpPr txBox="1"/>
          <p:nvPr/>
        </p:nvSpPr>
        <p:spPr>
          <a:xfrm>
            <a:off x="23860277" y="19372058"/>
            <a:ext cx="19145199" cy="4939814"/>
          </a:xfrm>
          <a:prstGeom prst="rect">
            <a:avLst/>
          </a:prstGeom>
          <a:noFill/>
        </p:spPr>
        <p:txBody>
          <a:bodyPr wrap="square" rtlCol="0">
            <a:spAutoFit/>
          </a:bodyPr>
          <a:lstStyle/>
          <a:p>
            <a:pPr marL="1000125" indent="-1000125">
              <a:buFont typeface="Arial" panose="020B0604020202020204" pitchFamily="34" charset="0"/>
              <a:buChar char="•"/>
            </a:pPr>
            <a:r>
              <a:rPr lang="en-US" sz="63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63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000125" indent="-1000125">
              <a:buFont typeface="Arial" panose="020B0604020202020204" pitchFamily="34" charset="0"/>
              <a:buChar char="•"/>
            </a:pPr>
            <a:r>
              <a:rPr lang="en-US" sz="63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63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000125" indent="-1000125">
              <a:buFont typeface="Arial" panose="020B0604020202020204" pitchFamily="34" charset="0"/>
              <a:buChar char="•"/>
            </a:pPr>
            <a:r>
              <a:rPr lang="en-US" sz="63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63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000125" indent="-1000125">
              <a:buFont typeface="Arial" panose="020B0604020202020204" pitchFamily="34" charset="0"/>
              <a:buChar char="•"/>
            </a:pPr>
            <a:r>
              <a:rPr lang="en-US" sz="63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63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594119ED-845E-4EDF-AD0D-FCB9B9408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09004" y="19621363"/>
            <a:ext cx="848120" cy="848120"/>
          </a:xfrm>
          <a:prstGeom prst="rect">
            <a:avLst/>
          </a:prstGeom>
        </p:spPr>
      </p:pic>
      <p:pic>
        <p:nvPicPr>
          <p:cNvPr id="10" name="Graphic 9">
            <a:extLst>
              <a:ext uri="{FF2B5EF4-FFF2-40B4-BE49-F238E27FC236}">
                <a16:creationId xmlns:a16="http://schemas.microsoft.com/office/drawing/2014/main" id="{3935E21D-56EC-431D-A7F1-07D1690DD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09004" y="21373725"/>
            <a:ext cx="848121" cy="848121"/>
          </a:xfrm>
          <a:prstGeom prst="rect">
            <a:avLst/>
          </a:prstGeom>
        </p:spPr>
      </p:pic>
      <p:pic>
        <p:nvPicPr>
          <p:cNvPr id="11" name="Graphic 10">
            <a:extLst>
              <a:ext uri="{FF2B5EF4-FFF2-40B4-BE49-F238E27FC236}">
                <a16:creationId xmlns:a16="http://schemas.microsoft.com/office/drawing/2014/main" id="{3766FF6A-124A-472D-9511-54EA487C8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09004" y="22368164"/>
            <a:ext cx="848121" cy="848121"/>
          </a:xfrm>
          <a:prstGeom prst="rect">
            <a:avLst/>
          </a:prstGeom>
        </p:spPr>
      </p:pic>
      <p:pic>
        <p:nvPicPr>
          <p:cNvPr id="12" name="Graphic 11">
            <a:extLst>
              <a:ext uri="{FF2B5EF4-FFF2-40B4-BE49-F238E27FC236}">
                <a16:creationId xmlns:a16="http://schemas.microsoft.com/office/drawing/2014/main" id="{2ED53407-D23D-4A50-890C-326C2C83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09004" y="23345089"/>
            <a:ext cx="848121" cy="848121"/>
          </a:xfrm>
          <a:prstGeom prst="rect">
            <a:avLst/>
          </a:prstGeom>
        </p:spPr>
      </p:pic>
      <p:pic>
        <p:nvPicPr>
          <p:cNvPr id="16" name="Picture 15">
            <a:extLst>
              <a:ext uri="{FF2B5EF4-FFF2-40B4-BE49-F238E27FC236}">
                <a16:creationId xmlns:a16="http://schemas.microsoft.com/office/drawing/2014/main" id="{469C0355-E9AA-400C-BE2D-821ED593A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5150" y="7053639"/>
            <a:ext cx="7330727" cy="10878486"/>
          </a:xfrm>
          <a:prstGeom prst="rect">
            <a:avLst/>
          </a:prstGeom>
          <a:ln>
            <a:solidFill>
              <a:srgbClr val="263238"/>
            </a:solidFill>
          </a:ln>
        </p:spPr>
      </p:pic>
      <p:sp>
        <p:nvSpPr>
          <p:cNvPr id="18" name="TextBox 17">
            <a:extLst>
              <a:ext uri="{FF2B5EF4-FFF2-40B4-BE49-F238E27FC236}">
                <a16:creationId xmlns:a16="http://schemas.microsoft.com/office/drawing/2014/main" id="{6C686DAE-ED44-4F96-A84F-2076F2452E6D}"/>
              </a:ext>
            </a:extLst>
          </p:cNvPr>
          <p:cNvSpPr txBox="1"/>
          <p:nvPr/>
        </p:nvSpPr>
        <p:spPr>
          <a:xfrm>
            <a:off x="9875150" y="4418215"/>
            <a:ext cx="12249838" cy="3647152"/>
          </a:xfrm>
          <a:prstGeom prst="rect">
            <a:avLst/>
          </a:prstGeom>
          <a:noFill/>
        </p:spPr>
        <p:txBody>
          <a:bodyPr wrap="square" rtlCol="0">
            <a:spAutoFit/>
          </a:bodyPr>
          <a:lstStyle/>
          <a:p>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77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7700" dirty="0">
              <a:latin typeface="Lato" panose="020F0502020204030203" pitchFamily="34" charset="0"/>
              <a:ea typeface="Lato" panose="020F0502020204030203" pitchFamily="34" charset="0"/>
              <a:cs typeface="Lato" panose="020F0502020204030203" pitchFamily="34" charset="0"/>
            </a:endParaRPr>
          </a:p>
          <a:p>
            <a:pPr marL="1000125" indent="-1000125">
              <a:buFont typeface="Arial" panose="020B0604020202020204" pitchFamily="34" charset="0"/>
              <a:buChar char="•"/>
            </a:pPr>
            <a:endParaRPr lang="en-US" sz="77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0C28F062-E4F2-4D06-8595-1B4EBB729E46}"/>
              </a:ext>
            </a:extLst>
          </p:cNvPr>
          <p:cNvSpPr/>
          <p:nvPr/>
        </p:nvSpPr>
        <p:spPr>
          <a:xfrm>
            <a:off x="23757920" y="18078942"/>
            <a:ext cx="7142404" cy="106182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63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82F372CB-EF41-4000-8E83-2755D110D84C}"/>
              </a:ext>
            </a:extLst>
          </p:cNvPr>
          <p:cNvSpPr/>
          <p:nvPr/>
        </p:nvSpPr>
        <p:spPr>
          <a:xfrm>
            <a:off x="9875150" y="17932125"/>
            <a:ext cx="6770315" cy="106182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dirty="0">
                <a:latin typeface="Lato" panose="020F0502020204030203" pitchFamily="34" charset="0"/>
                <a:ea typeface="Lato" panose="020F0502020204030203" pitchFamily="34" charset="0"/>
                <a:cs typeface="Lato" panose="020F0502020204030203" pitchFamily="34" charset="0"/>
                <a:hlinkClick r:id="rId10"/>
              </a:rPr>
              <a:t>@</a:t>
            </a:r>
            <a:r>
              <a:rPr lang="en-US" sz="63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63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E6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8541072" y="0"/>
            <a:ext cx="8736939" cy="2880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75" b="1" i="1" dirty="0">
                <a:latin typeface="Lato" panose="020F0502020204030203" pitchFamily="34" charset="0"/>
                <a:cs typeface="Lato" panose="020F0502020204030203" pitchFamily="34" charset="0"/>
              </a:rPr>
              <a:t>Non-Cognitive Predictors of Student Success:</a:t>
            </a:r>
            <a:br>
              <a:rPr lang="en-US" sz="1575" i="1" dirty="0">
                <a:latin typeface="Lato" panose="020F0502020204030203" pitchFamily="34" charset="0"/>
                <a:cs typeface="Lato" panose="020F0502020204030203" pitchFamily="34" charset="0"/>
              </a:rPr>
            </a:br>
            <a:r>
              <a:rPr lang="en-US" sz="1575" i="1" dirty="0">
                <a:latin typeface="Lato" panose="020F0502020204030203" pitchFamily="34" charset="0"/>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4000500" y="0"/>
            <a:ext cx="10125072" cy="2880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5367641" y="4503445"/>
            <a:ext cx="22729555" cy="9421276"/>
          </a:xfrm>
        </p:spPr>
        <p:txBody>
          <a:bodyPr anchor="t">
            <a:noAutofit/>
          </a:bodyPr>
          <a:lstStyle/>
          <a:p>
            <a:pPr algn="l">
              <a:lnSpc>
                <a:spcPct val="150000"/>
              </a:lnSpc>
            </a:pP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0938"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4884696" y="5185846"/>
            <a:ext cx="8368490" cy="17483889"/>
          </a:xfrm>
          <a:prstGeom prst="rect">
            <a:avLst/>
          </a:prstGeom>
          <a:noFill/>
        </p:spPr>
        <p:txBody>
          <a:bodyPr wrap="square" rtlCol="0">
            <a:spAutoFit/>
          </a:bodyPr>
          <a:lstStyle/>
          <a:p>
            <a:pPr>
              <a:lnSpc>
                <a:spcPct val="120000"/>
              </a:lnSpc>
            </a:pPr>
            <a:r>
              <a:rPr lang="en-US" sz="3150" b="1" dirty="0">
                <a:latin typeface="Lato" panose="020F0502020204030203" pitchFamily="34" charset="0"/>
                <a:cs typeface="Segoe UI" panose="020B0502040204020203" pitchFamily="34" charset="0"/>
              </a:rPr>
              <a:t>BACKGROUND: Who cares?</a:t>
            </a:r>
            <a:r>
              <a:rPr lang="en-US" sz="3150" dirty="0">
                <a:latin typeface="Lato" panose="020F0502020204030203" pitchFamily="34" charset="0"/>
                <a:cs typeface="Segoe UI" panose="020B0502040204020203" pitchFamily="34" charset="0"/>
              </a:rPr>
              <a:t> Explain why your study matters in the fastest, most brutal way possible (feel free to add graphics!).</a:t>
            </a: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solidFill>
                <a:srgbClr val="8C1616"/>
              </a:solidFill>
              <a:latin typeface="Lato" panose="020F0502020204030203" pitchFamily="34" charset="0"/>
              <a:cs typeface="Segoe UI" panose="020B0502040204020203" pitchFamily="34" charset="0"/>
            </a:endParaRPr>
          </a:p>
          <a:p>
            <a:pPr>
              <a:lnSpc>
                <a:spcPct val="120000"/>
              </a:lnSpc>
            </a:pPr>
            <a:endParaRPr lang="en-US" sz="3150" b="1" dirty="0">
              <a:solidFill>
                <a:srgbClr val="8C1616"/>
              </a:solidFill>
              <a:latin typeface="Lato" panose="020F0502020204030203" pitchFamily="34" charset="0"/>
              <a:cs typeface="Segoe UI" panose="020B0502040204020203" pitchFamily="34" charset="0"/>
            </a:endParaRPr>
          </a:p>
          <a:p>
            <a:pPr>
              <a:lnSpc>
                <a:spcPct val="120000"/>
              </a:lnSpc>
            </a:pPr>
            <a:r>
              <a:rPr lang="en-US" sz="3150" b="1" dirty="0">
                <a:solidFill>
                  <a:srgbClr val="8C1616"/>
                </a:solidFill>
                <a:latin typeface="Lato" panose="020F0502020204030203" pitchFamily="34" charset="0"/>
                <a:cs typeface="Segoe UI" panose="020B0502040204020203" pitchFamily="34" charset="0"/>
              </a:rPr>
              <a:t>METHODS</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Collected [what] from [population]</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Tested it with X process.</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Illustrate your methods if you can.</a:t>
            </a:r>
          </a:p>
          <a:p>
            <a:pPr marL="650081" indent="-650081">
              <a:lnSpc>
                <a:spcPct val="120000"/>
              </a:lnSpc>
              <a:buFont typeface="+mj-lt"/>
              <a:buAutoNum type="arabicPeriod"/>
            </a:pPr>
            <a:r>
              <a:rPr lang="en-US" sz="3150" b="1" dirty="0">
                <a:latin typeface="Lato" panose="020F0502020204030203" pitchFamily="34" charset="0"/>
                <a:cs typeface="Segoe UI" panose="020B0502040204020203" pitchFamily="34" charset="0"/>
              </a:rPr>
              <a:t>Try a flowchart!</a:t>
            </a: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r>
              <a:rPr lang="en-US" sz="3150" b="1" dirty="0">
                <a:latin typeface="Lato" panose="020F0502020204030203" pitchFamily="34" charset="0"/>
                <a:cs typeface="Segoe UI" panose="020B0502040204020203" pitchFamily="34" charset="0"/>
              </a:rPr>
              <a:t>RESULTS</a:t>
            </a:r>
          </a:p>
          <a:p>
            <a:pPr marL="500063" indent="-500063">
              <a:lnSpc>
                <a:spcPct val="120000"/>
              </a:lnSpc>
              <a:buFont typeface="Arial" panose="020B0604020202020204" pitchFamily="34" charset="0"/>
              <a:buChar char="•"/>
            </a:pPr>
            <a:r>
              <a:rPr lang="en-US" sz="3150" dirty="0">
                <a:latin typeface="Lato" panose="020F0502020204030203" pitchFamily="34" charset="0"/>
                <a:cs typeface="Segoe UI" panose="020B0502040204020203" pitchFamily="34" charset="0"/>
              </a:rPr>
              <a:t>Graph/table with </a:t>
            </a:r>
            <a:r>
              <a:rPr lang="en-US" sz="3150" b="1" dirty="0">
                <a:latin typeface="Lato" panose="020F0502020204030203" pitchFamily="34" charset="0"/>
                <a:cs typeface="Segoe UI" panose="020B0502040204020203" pitchFamily="34" charset="0"/>
              </a:rPr>
              <a:t>essential results only</a:t>
            </a:r>
            <a:r>
              <a:rPr lang="en-US" sz="3150" dirty="0">
                <a:latin typeface="Lato" panose="020F0502020204030203" pitchFamily="34" charset="0"/>
                <a:cs typeface="Segoe UI" panose="020B0502040204020203" pitchFamily="34" charset="0"/>
              </a:rPr>
              <a:t>.</a:t>
            </a:r>
          </a:p>
          <a:p>
            <a:pPr marL="500063" indent="-500063">
              <a:lnSpc>
                <a:spcPct val="120000"/>
              </a:lnSpc>
              <a:buFont typeface="Arial" panose="020B0604020202020204" pitchFamily="34" charset="0"/>
              <a:buChar char="•"/>
            </a:pPr>
            <a:r>
              <a:rPr lang="en-US" sz="3150" dirty="0">
                <a:latin typeface="Lato" panose="020F0502020204030203" pitchFamily="34" charset="0"/>
                <a:cs typeface="Segoe UI" panose="020B0502040204020203" pitchFamily="34" charset="0"/>
              </a:rPr>
              <a:t>All the other correlations in the ammo bar.</a:t>
            </a:r>
          </a:p>
          <a:p>
            <a:pPr marL="500063" indent="-500063">
              <a:lnSpc>
                <a:spcPct val="120000"/>
              </a:lnSpc>
              <a:buFont typeface="Arial" panose="020B0604020202020204" pitchFamily="34" charset="0"/>
              <a:buChar char="•"/>
            </a:pPr>
            <a:endParaRPr lang="en-US" sz="3150" dirty="0">
              <a:latin typeface="Lato" panose="020F0502020204030203" pitchFamily="34" charset="0"/>
              <a:cs typeface="Segoe UI" panose="020B0502040204020203" pitchFamily="34" charset="0"/>
            </a:endParaRPr>
          </a:p>
          <a:p>
            <a:pPr marL="500063" indent="-500063">
              <a:lnSpc>
                <a:spcPct val="120000"/>
              </a:lnSpc>
              <a:buFont typeface="Arial" panose="020B0604020202020204" pitchFamily="34" charset="0"/>
              <a:buChar char="•"/>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39557400" y="1602712"/>
            <a:ext cx="6704282" cy="8656216"/>
          </a:xfrm>
          <a:prstGeom prst="rect">
            <a:avLst/>
          </a:prstGeom>
          <a:noFill/>
        </p:spPr>
        <p:txBody>
          <a:bodyPr wrap="square" rtlCol="0">
            <a:spAutoFit/>
          </a:bodyPr>
          <a:lstStyle/>
          <a:p>
            <a:r>
              <a:rPr lang="en-US" sz="4725" b="1" dirty="0">
                <a:latin typeface="Lato" panose="020F0502020204030203" pitchFamily="34" charset="0"/>
                <a:cs typeface="Segoe UI" panose="020B0502040204020203" pitchFamily="34" charset="0"/>
              </a:rPr>
              <a:t>AMMO BAR</a:t>
            </a:r>
          </a:p>
          <a:p>
            <a:endParaRPr lang="en-US" sz="4725" b="1" dirty="0">
              <a:latin typeface="Lato" panose="020F0502020204030203" pitchFamily="34" charset="0"/>
              <a:cs typeface="Segoe UI" panose="020B0502040204020203" pitchFamily="34" charset="0"/>
            </a:endParaRPr>
          </a:p>
          <a:p>
            <a:r>
              <a:rPr lang="en-US" sz="4200" b="1" dirty="0">
                <a:latin typeface="Lato" panose="020F0502020204030203" pitchFamily="34" charset="0"/>
                <a:cs typeface="Segoe UI" panose="020B0502040204020203" pitchFamily="34" charset="0"/>
              </a:rPr>
              <a:t>Delete this and replace it with your…</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Graphs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Correlation tables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Figures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nuance that you’re worried about leaving out.</a:t>
            </a:r>
          </a:p>
          <a:p>
            <a:pPr marL="1000125" indent="-1000125">
              <a:buFont typeface="Arial" panose="020B0604020202020204" pitchFamily="34" charset="0"/>
              <a:buChar char="•"/>
            </a:pPr>
            <a:r>
              <a:rPr lang="en-US" sz="4200" b="1" dirty="0">
                <a:latin typeface="Lato" panose="020F0502020204030203" pitchFamily="34" charset="0"/>
                <a:cs typeface="Segoe UI" panose="020B0502040204020203" pitchFamily="34" charset="0"/>
              </a:rPr>
              <a:t>Keep it messy!</a:t>
            </a:r>
            <a:r>
              <a:rPr lang="en-US" sz="4200" dirty="0">
                <a:latin typeface="Lato" panose="020F0502020204030203" pitchFamily="34" charset="0"/>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20038678" y="24852177"/>
            <a:ext cx="1099703" cy="1902188"/>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sz="1575">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1509522" y="24938745"/>
            <a:ext cx="7067711" cy="1384995"/>
          </a:xfrm>
          <a:prstGeom prst="rect">
            <a:avLst/>
          </a:prstGeom>
          <a:noFill/>
        </p:spPr>
        <p:txBody>
          <a:bodyPr wrap="square" rtlCol="0">
            <a:spAutoFit/>
          </a:bodyPr>
          <a:lstStyle/>
          <a:p>
            <a:r>
              <a:rPr lang="en-US" sz="4200" dirty="0">
                <a:solidFill>
                  <a:srgbClr val="CDCDCD"/>
                </a:solidFill>
                <a:latin typeface="Lato Black" panose="020F0A02020204030203" pitchFamily="34" charset="0"/>
                <a:cs typeface="Arial" panose="020B0604020202020204" pitchFamily="34" charset="0"/>
              </a:rPr>
              <a:t>Take a picture</a:t>
            </a:r>
            <a:r>
              <a:rPr lang="en-US" sz="4200" dirty="0">
                <a:solidFill>
                  <a:srgbClr val="CDCDCD"/>
                </a:solidFill>
                <a:latin typeface="Lato" panose="020F0502020204030203" pitchFamily="34" charset="0"/>
                <a:cs typeface="Arial" panose="020B0604020202020204" pitchFamily="34" charset="0"/>
              </a:rPr>
              <a:t> to </a:t>
            </a:r>
            <a:br>
              <a:rPr lang="en-US" sz="4200" dirty="0">
                <a:solidFill>
                  <a:srgbClr val="CDCDCD"/>
                </a:solidFill>
                <a:latin typeface="Lato" panose="020F0502020204030203" pitchFamily="34" charset="0"/>
                <a:cs typeface="Arial" panose="020B0604020202020204" pitchFamily="34" charset="0"/>
              </a:rPr>
            </a:br>
            <a:r>
              <a:rPr lang="en-US" sz="4200" dirty="0">
                <a:solidFill>
                  <a:srgbClr val="CDCDCD"/>
                </a:solidFill>
                <a:latin typeface="Lato Black" panose="020F0A02020204030203" pitchFamily="34" charset="0"/>
                <a:cs typeface="Arial" panose="020B0604020202020204" pitchFamily="34" charset="0"/>
              </a:rPr>
              <a:t>download</a:t>
            </a:r>
            <a:r>
              <a:rPr lang="en-US" sz="4200" dirty="0">
                <a:solidFill>
                  <a:srgbClr val="CDCDCD"/>
                </a:solidFill>
                <a:latin typeface="Lato" panose="020F0502020204030203" pitchFamily="34" charset="0"/>
                <a:cs typeface="Arial" panose="020B0604020202020204" pitchFamily="34" charset="0"/>
              </a:rPr>
              <a:t> the</a:t>
            </a:r>
            <a:r>
              <a:rPr lang="en-US" sz="4200" b="1" dirty="0">
                <a:solidFill>
                  <a:srgbClr val="CDCDCD"/>
                </a:solidFill>
                <a:latin typeface="Lato" panose="020F0502020204030203" pitchFamily="34" charset="0"/>
                <a:cs typeface="Arial" panose="020B0604020202020204" pitchFamily="34" charset="0"/>
              </a:rPr>
              <a:t> </a:t>
            </a:r>
            <a:r>
              <a:rPr lang="en-US" sz="4200" dirty="0">
                <a:solidFill>
                  <a:srgbClr val="CDCDCD"/>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5023845" y="2811069"/>
            <a:ext cx="1462017" cy="13919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1526033" y="25206279"/>
            <a:ext cx="2767013" cy="2258616"/>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8819651" y="25732687"/>
            <a:ext cx="1135281"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5372898" y="3196268"/>
            <a:ext cx="694841" cy="646195"/>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sz="1575"/>
          </a:p>
        </p:txBody>
      </p:sp>
      <p:sp>
        <p:nvSpPr>
          <p:cNvPr id="20" name="Rectangle 19">
            <a:extLst>
              <a:ext uri="{FF2B5EF4-FFF2-40B4-BE49-F238E27FC236}">
                <a16:creationId xmlns:a16="http://schemas.microsoft.com/office/drawing/2014/main" id="{6BA4CF46-E210-4322-91D1-2A41779F64E4}"/>
              </a:ext>
            </a:extLst>
          </p:cNvPr>
          <p:cNvSpPr/>
          <p:nvPr/>
        </p:nvSpPr>
        <p:spPr>
          <a:xfrm>
            <a:off x="6614507" y="2742305"/>
            <a:ext cx="3416448" cy="1312411"/>
          </a:xfrm>
          <a:prstGeom prst="rect">
            <a:avLst/>
          </a:prstGeom>
        </p:spPr>
        <p:txBody>
          <a:bodyPr wrap="none">
            <a:spAutoFit/>
          </a:bodyPr>
          <a:lstStyle/>
          <a:p>
            <a:pPr>
              <a:lnSpc>
                <a:spcPct val="120000"/>
              </a:lnSpc>
            </a:pPr>
            <a:r>
              <a:rPr lang="en-US" sz="3150" dirty="0">
                <a:solidFill>
                  <a:schemeClr val="bg1">
                    <a:lumMod val="50000"/>
                  </a:schemeClr>
                </a:solidFill>
                <a:latin typeface="Lato" panose="020F0502020204030203" pitchFamily="34" charset="0"/>
                <a:cs typeface="Segoe UI" panose="020B0502040204020203" pitchFamily="34" charset="0"/>
              </a:rPr>
              <a:t>PRESENTER:</a:t>
            </a:r>
            <a:r>
              <a:rPr lang="en-US" sz="3150" b="1" dirty="0">
                <a:latin typeface="Lato" panose="020F0502020204030203" pitchFamily="34" charset="0"/>
                <a:cs typeface="Segoe UI" panose="020B0502040204020203" pitchFamily="34" charset="0"/>
              </a:rPr>
              <a:t> </a:t>
            </a:r>
          </a:p>
          <a:p>
            <a:pPr>
              <a:lnSpc>
                <a:spcPct val="120000"/>
              </a:lnSpc>
            </a:pPr>
            <a:r>
              <a:rPr lang="en-US" sz="3850" b="1" dirty="0">
                <a:highlight>
                  <a:srgbClr val="FFC107"/>
                </a:highlight>
                <a:latin typeface="Lato" panose="020F0502020204030203" pitchFamily="34" charset="0"/>
                <a:cs typeface="Segoe UI" panose="020B0502040204020203" pitchFamily="34" charset="0"/>
              </a:rPr>
              <a:t>Leeroy</a:t>
            </a:r>
            <a:r>
              <a:rPr lang="en-US" sz="3850" b="1" dirty="0">
                <a:latin typeface="Lato" panose="020F0502020204030203" pitchFamily="34" charset="0"/>
                <a:cs typeface="Segoe UI" panose="020B0502040204020203" pitchFamily="34" charset="0"/>
              </a:rPr>
              <a:t> </a:t>
            </a:r>
            <a:r>
              <a:rPr lang="en-US" sz="3850" dirty="0">
                <a:latin typeface="Lato" panose="020F0502020204030203" pitchFamily="34" charset="0"/>
                <a:cs typeface="Segoe UI" panose="020B0502040204020203" pitchFamily="34" charset="0"/>
              </a:rPr>
              <a:t>Jenkins</a:t>
            </a:r>
            <a:endParaRPr lang="en-US" sz="3850" b="1" dirty="0">
              <a:latin typeface="Lato" panose="020F050202020403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4895200" y="950066"/>
            <a:ext cx="6704282" cy="1546577"/>
          </a:xfrm>
          <a:prstGeom prst="rect">
            <a:avLst/>
          </a:prstGeom>
          <a:noFill/>
        </p:spPr>
        <p:txBody>
          <a:bodyPr wrap="square" rtlCol="0">
            <a:spAutoFit/>
          </a:bodyPr>
          <a:lstStyle/>
          <a:p>
            <a:r>
              <a:rPr lang="en-US" sz="4725" b="1" i="1" dirty="0">
                <a:latin typeface="Lato" panose="020F0502020204030203" pitchFamily="34" charset="0"/>
                <a:cs typeface="Segoe UI" panose="020B0502040204020203" pitchFamily="34" charset="0"/>
              </a:rPr>
              <a:t>Title:</a:t>
            </a:r>
            <a:br>
              <a:rPr lang="en-US" sz="4725" i="1" dirty="0">
                <a:latin typeface="Lato" panose="020F0502020204030203" pitchFamily="34" charset="0"/>
                <a:cs typeface="Segoe UI" panose="020B0502040204020203" pitchFamily="34" charset="0"/>
              </a:rPr>
            </a:br>
            <a:r>
              <a:rPr lang="en-US" sz="4725"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39987666" y="22209985"/>
            <a:ext cx="6577657" cy="1869743"/>
          </a:xfrm>
          <a:prstGeom prst="rect">
            <a:avLst/>
          </a:prstGeom>
          <a:noFill/>
        </p:spPr>
        <p:txBody>
          <a:bodyPr wrap="square" rtlCol="0">
            <a:spAutoFit/>
          </a:bodyPr>
          <a:lstStyle/>
          <a:p>
            <a:r>
              <a:rPr lang="en-US" sz="3850" dirty="0">
                <a:latin typeface="Lato" panose="020F0502020204030203" pitchFamily="34" charset="0"/>
                <a:cs typeface="Segoe UI" panose="020B0502040204020203" pitchFamily="34" charset="0"/>
              </a:rPr>
              <a:t>Leeroy</a:t>
            </a:r>
            <a:r>
              <a:rPr lang="en-US" sz="3850" b="1" dirty="0">
                <a:latin typeface="Lato" panose="020F0502020204030203" pitchFamily="34" charset="0"/>
                <a:cs typeface="Segoe UI" panose="020B0502040204020203" pitchFamily="34" charset="0"/>
              </a:rPr>
              <a:t> </a:t>
            </a:r>
            <a:r>
              <a:rPr lang="en-US" sz="3850" dirty="0">
                <a:latin typeface="Lato" panose="020F0502020204030203" pitchFamily="34" charset="0"/>
                <a:cs typeface="Segoe UI" panose="020B0502040204020203" pitchFamily="34" charset="0"/>
              </a:rPr>
              <a:t>Jenkins, author2, </a:t>
            </a:r>
            <a:br>
              <a:rPr lang="en-US" sz="3850" dirty="0">
                <a:latin typeface="Lato" panose="020F0502020204030203" pitchFamily="34" charset="0"/>
                <a:cs typeface="Segoe UI" panose="020B0502040204020203" pitchFamily="34" charset="0"/>
              </a:rPr>
            </a:br>
            <a:r>
              <a:rPr lang="en-US" sz="3850" dirty="0">
                <a:latin typeface="Lato" panose="020F0502020204030203" pitchFamily="34" charset="0"/>
                <a:cs typeface="Segoe UI" panose="020B0502040204020203" pitchFamily="34" charset="0"/>
              </a:rPr>
              <a:t>author3, author4, author5, author6, author7, author42</a:t>
            </a:r>
            <a:endParaRPr lang="en-US" sz="385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39557399" y="22386005"/>
            <a:ext cx="315376" cy="293297"/>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sz="1575"/>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57302" y="24148182"/>
            <a:ext cx="3310178" cy="3310178"/>
          </a:xfrm>
          <a:prstGeom prst="rect">
            <a:avLst/>
          </a:prstGeom>
        </p:spPr>
      </p:pic>
      <p:pic>
        <p:nvPicPr>
          <p:cNvPr id="25" name="Graphic 24">
            <a:extLst>
              <a:ext uri="{FF2B5EF4-FFF2-40B4-BE49-F238E27FC236}">
                <a16:creationId xmlns:a16="http://schemas.microsoft.com/office/drawing/2014/main" id="{89E06E1A-3199-4F95-AE85-81CD89995E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59778" y="17169668"/>
            <a:ext cx="7769087" cy="5179391"/>
          </a:xfrm>
          <a:prstGeom prst="rect">
            <a:avLst/>
          </a:prstGeom>
        </p:spPr>
      </p:pic>
    </p:spTree>
    <p:extLst>
      <p:ext uri="{BB962C8B-B14F-4D97-AF65-F5344CB8AC3E}">
        <p14:creationId xmlns:p14="http://schemas.microsoft.com/office/powerpoint/2010/main" val="4252845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686DAE-ED44-4F96-A84F-2076F2452E6D}"/>
              </a:ext>
            </a:extLst>
          </p:cNvPr>
          <p:cNvSpPr txBox="1"/>
          <p:nvPr/>
        </p:nvSpPr>
        <p:spPr>
          <a:xfrm>
            <a:off x="11091302" y="18586247"/>
            <a:ext cx="12249838" cy="2462213"/>
          </a:xfrm>
          <a:prstGeom prst="rect">
            <a:avLst/>
          </a:prstGeom>
          <a:noFill/>
        </p:spPr>
        <p:txBody>
          <a:bodyPr wrap="square" rtlCol="0">
            <a:spAutoFit/>
          </a:bodyPr>
          <a:lstStyle/>
          <a:p>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7700" dirty="0">
              <a:latin typeface="Lato" panose="020F0502020204030203" pitchFamily="34" charset="0"/>
              <a:ea typeface="Lato" panose="020F0502020204030203" pitchFamily="34" charset="0"/>
              <a:cs typeface="Lato" panose="020F0502020204030203" pitchFamily="34" charset="0"/>
            </a:endParaRPr>
          </a:p>
          <a:p>
            <a:endParaRPr lang="en-US" sz="77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id="{B7838981-35BF-4011-A021-F37C42FB10BC}"/>
              </a:ext>
            </a:extLst>
          </p:cNvPr>
          <p:cNvSpPr>
            <a:spLocks noGrp="1"/>
          </p:cNvSpPr>
          <p:nvPr>
            <p:ph type="title"/>
          </p:nvPr>
        </p:nvSpPr>
        <p:spPr>
          <a:xfrm>
            <a:off x="7770971" y="864109"/>
            <a:ext cx="37264658" cy="5280660"/>
          </a:xfrm>
        </p:spPr>
        <p:txBody>
          <a:bodyPr>
            <a:normAutofit/>
          </a:bodyPr>
          <a:lstStyle/>
          <a:p>
            <a:pPr algn="ctr"/>
            <a:r>
              <a:rPr lang="en-US" sz="18463"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id="{A184A218-88F4-4D70-A583-D2E8235798DF}"/>
              </a:ext>
            </a:extLst>
          </p:cNvPr>
          <p:cNvSpPr/>
          <p:nvPr/>
        </p:nvSpPr>
        <p:spPr>
          <a:xfrm>
            <a:off x="12618986" y="19851978"/>
            <a:ext cx="5071325" cy="106182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63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63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EF53559F-E365-49B6-8CC3-CBA8853DE887}"/>
              </a:ext>
            </a:extLst>
          </p:cNvPr>
          <p:cNvSpPr txBox="1"/>
          <p:nvPr/>
        </p:nvSpPr>
        <p:spPr>
          <a:xfrm>
            <a:off x="25025156" y="18586246"/>
            <a:ext cx="12249838" cy="1277273"/>
          </a:xfrm>
          <a:prstGeom prst="rect">
            <a:avLst/>
          </a:prstGeom>
          <a:noFill/>
        </p:spPr>
        <p:txBody>
          <a:bodyPr wrap="square" rtlCol="0">
            <a:spAutoFit/>
          </a:bodyPr>
          <a:lstStyle/>
          <a:p>
            <a:r>
              <a:rPr lang="en-US" sz="77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77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id="{91EC553D-932F-4179-8AA4-01C25540E335}"/>
              </a:ext>
            </a:extLst>
          </p:cNvPr>
          <p:cNvPicPr>
            <a:picLocks noChangeAspect="1"/>
          </p:cNvPicPr>
          <p:nvPr/>
        </p:nvPicPr>
        <p:blipFill>
          <a:blip r:embed="rId4"/>
          <a:stretch>
            <a:fillRect/>
          </a:stretch>
        </p:blipFill>
        <p:spPr>
          <a:xfrm>
            <a:off x="25025156" y="7341675"/>
            <a:ext cx="15379506" cy="10878486"/>
          </a:xfrm>
          <a:prstGeom prst="rect">
            <a:avLst/>
          </a:prstGeom>
        </p:spPr>
      </p:pic>
      <p:sp>
        <p:nvSpPr>
          <p:cNvPr id="29" name="Rectangle 28">
            <a:extLst>
              <a:ext uri="{FF2B5EF4-FFF2-40B4-BE49-F238E27FC236}">
                <a16:creationId xmlns:a16="http://schemas.microsoft.com/office/drawing/2014/main" id="{A1AF6274-DB1F-40A7-9EF3-5D2C2D7C6DD6}"/>
              </a:ext>
            </a:extLst>
          </p:cNvPr>
          <p:cNvSpPr/>
          <p:nvPr/>
        </p:nvSpPr>
        <p:spPr>
          <a:xfrm>
            <a:off x="26556085" y="19851978"/>
            <a:ext cx="4561570" cy="106182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63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63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07854" y="1881826"/>
            <a:ext cx="10001250" cy="4167188"/>
          </a:xfrm>
          <a:prstGeom prst="rect">
            <a:avLst/>
          </a:prstGeom>
        </p:spPr>
      </p:pic>
      <p:sp>
        <p:nvSpPr>
          <p:cNvPr id="31" name="Rectangle: Rounded Corners 30">
            <a:hlinkClick r:id="rId3"/>
            <a:extLst>
              <a:ext uri="{FF2B5EF4-FFF2-40B4-BE49-F238E27FC236}">
                <a16:creationId xmlns:a16="http://schemas.microsoft.com/office/drawing/2014/main" id="{B0E7016C-A258-4331-8D13-40230C5D8700}"/>
              </a:ext>
            </a:extLst>
          </p:cNvPr>
          <p:cNvSpPr/>
          <p:nvPr/>
        </p:nvSpPr>
        <p:spPr>
          <a:xfrm>
            <a:off x="25121168" y="21442680"/>
            <a:ext cx="15379506" cy="2719056"/>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id="{A9557E9A-A062-4CBF-A480-153FAEDC1495}"/>
              </a:ext>
            </a:extLst>
          </p:cNvPr>
          <p:cNvSpPr txBox="1"/>
          <p:nvPr/>
        </p:nvSpPr>
        <p:spPr>
          <a:xfrm>
            <a:off x="25121168" y="24351391"/>
            <a:ext cx="15779944" cy="577081"/>
          </a:xfrm>
          <a:prstGeom prst="rect">
            <a:avLst/>
          </a:prstGeom>
          <a:noFill/>
        </p:spPr>
        <p:txBody>
          <a:bodyPr wrap="square" rtlCol="0">
            <a:spAutoFit/>
          </a:bodyPr>
          <a:lstStyle/>
          <a:p>
            <a:r>
              <a:rPr lang="en-US" sz="3150"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https://www.overleaf.com/latex/templates/better-poster-latex-template/gmkgjvxqbyyt</a:t>
            </a:r>
            <a:endParaRPr lang="en-US" sz="315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id="{F8305091-55F0-4F4D-BEC7-093FB0AD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33341" y="22355171"/>
            <a:ext cx="1053465" cy="993609"/>
          </a:xfrm>
          <a:prstGeom prst="rect">
            <a:avLst/>
          </a:prstGeom>
        </p:spPr>
      </p:pic>
      <p:sp>
        <p:nvSpPr>
          <p:cNvPr id="41" name="Rectangle: Rounded Corners 40">
            <a:hlinkClick r:id="rId3"/>
            <a:extLst>
              <a:ext uri="{FF2B5EF4-FFF2-40B4-BE49-F238E27FC236}">
                <a16:creationId xmlns:a16="http://schemas.microsoft.com/office/drawing/2014/main" id="{F005A65F-C542-4221-9F14-54EF939A914D}"/>
              </a:ext>
            </a:extLst>
          </p:cNvPr>
          <p:cNvSpPr/>
          <p:nvPr/>
        </p:nvSpPr>
        <p:spPr>
          <a:xfrm>
            <a:off x="11187313" y="21539975"/>
            <a:ext cx="8495147" cy="271777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id="{86F0D83D-30C4-4BF5-9E0D-342647F8E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76680" y="22451183"/>
            <a:ext cx="1053465" cy="993609"/>
          </a:xfrm>
          <a:prstGeom prst="rect">
            <a:avLst/>
          </a:prstGeom>
        </p:spPr>
      </p:pic>
      <p:sp>
        <p:nvSpPr>
          <p:cNvPr id="1033" name="TextBox 1032">
            <a:extLst>
              <a:ext uri="{FF2B5EF4-FFF2-40B4-BE49-F238E27FC236}">
                <a16:creationId xmlns:a16="http://schemas.microsoft.com/office/drawing/2014/main" id="{B49CBB7F-FBA3-4D04-AB43-D059EEB37970}"/>
              </a:ext>
            </a:extLst>
          </p:cNvPr>
          <p:cNvSpPr txBox="1"/>
          <p:nvPr/>
        </p:nvSpPr>
        <p:spPr>
          <a:xfrm>
            <a:off x="13345668" y="22035131"/>
            <a:ext cx="6688835" cy="1627369"/>
          </a:xfrm>
          <a:prstGeom prst="rect">
            <a:avLst/>
          </a:prstGeom>
          <a:noFill/>
        </p:spPr>
        <p:txBody>
          <a:bodyPr wrap="square" rtlCol="0">
            <a:spAutoFit/>
          </a:bodyPr>
          <a:lstStyle/>
          <a:p>
            <a:r>
              <a:rPr lang="en-US" sz="6300" dirty="0">
                <a:solidFill>
                  <a:schemeClr val="bg1"/>
                </a:solidFill>
                <a:latin typeface="Lato Black" panose="020F0A02020204030203" pitchFamily="34" charset="0"/>
              </a:rPr>
              <a:t>Download </a:t>
            </a:r>
            <a:br>
              <a:rPr lang="en-US" sz="6300" dirty="0">
                <a:solidFill>
                  <a:schemeClr val="bg1"/>
                </a:solidFill>
                <a:latin typeface="Lato Black" panose="020F0A02020204030203" pitchFamily="34" charset="0"/>
              </a:rPr>
            </a:br>
            <a:r>
              <a:rPr lang="en-US" sz="3675"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id="{0BCE5607-7989-4274-BAF0-719D2BBCB268}"/>
              </a:ext>
            </a:extLst>
          </p:cNvPr>
          <p:cNvSpPr txBox="1"/>
          <p:nvPr/>
        </p:nvSpPr>
        <p:spPr>
          <a:xfrm>
            <a:off x="27261589" y="21939119"/>
            <a:ext cx="6688835" cy="1627369"/>
          </a:xfrm>
          <a:prstGeom prst="rect">
            <a:avLst/>
          </a:prstGeom>
          <a:noFill/>
        </p:spPr>
        <p:txBody>
          <a:bodyPr wrap="square" rtlCol="0">
            <a:spAutoFit/>
          </a:bodyPr>
          <a:lstStyle/>
          <a:p>
            <a:r>
              <a:rPr lang="en-US" sz="6300" dirty="0">
                <a:solidFill>
                  <a:schemeClr val="bg1"/>
                </a:solidFill>
                <a:latin typeface="Lato Black" panose="020F0A02020204030203" pitchFamily="34" charset="0"/>
              </a:rPr>
              <a:t>Download </a:t>
            </a:r>
            <a:br>
              <a:rPr lang="en-US" sz="6300" dirty="0">
                <a:solidFill>
                  <a:schemeClr val="bg1"/>
                </a:solidFill>
                <a:latin typeface="Lato Black" panose="020F0A02020204030203" pitchFamily="34" charset="0"/>
              </a:rPr>
            </a:br>
            <a:r>
              <a:rPr lang="en-US" sz="3675"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id="{33F3B41E-47FF-4676-BC21-3C35A13C3F2A}"/>
              </a:ext>
            </a:extLst>
          </p:cNvPr>
          <p:cNvSpPr txBox="1"/>
          <p:nvPr/>
        </p:nvSpPr>
        <p:spPr>
          <a:xfrm>
            <a:off x="11141220" y="24447403"/>
            <a:ext cx="9263244" cy="577081"/>
          </a:xfrm>
          <a:prstGeom prst="rect">
            <a:avLst/>
          </a:prstGeom>
          <a:noFill/>
        </p:spPr>
        <p:txBody>
          <a:bodyPr wrap="square" rtlCol="0">
            <a:spAutoFit/>
          </a:bodyPr>
          <a:lstStyle/>
          <a:p>
            <a:r>
              <a:rPr lang="en-US" sz="3150" dirty="0">
                <a:solidFill>
                  <a:schemeClr val="bg1"/>
                </a:solidFill>
                <a:latin typeface="Lato" panose="020F0502020204030203" pitchFamily="34" charset="0"/>
                <a:hlinkClick r:id="rId10">
                  <a:extLst>
                    <a:ext uri="{A12FA001-AC4F-418D-AE19-62706E023703}">
                      <ahyp:hlinkClr xmlns:ahyp="http://schemas.microsoft.com/office/drawing/2018/hyperlinkcolor" val="tx"/>
                    </a:ext>
                  </a:extLst>
                </a:hlinkClick>
              </a:rPr>
              <a:t>https://github.com/LanaSina/better_poster_latex</a:t>
            </a:r>
            <a:endParaRPr lang="en-US" sz="315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id="{8982EF62-1AD1-48B3-9E7F-FD965D4B3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06874" y="19873266"/>
            <a:ext cx="1296538" cy="129653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id="{177865AB-B0F1-473F-8718-DF604E51DA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21168" y="19873266"/>
            <a:ext cx="1296538" cy="129653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id="{053DA0F6-1911-43A6-862A-0CB59AF02DDA}"/>
              </a:ext>
            </a:extLst>
          </p:cNvPr>
          <p:cNvPicPr>
            <a:picLocks noChangeAspect="1"/>
          </p:cNvPicPr>
          <p:nvPr/>
        </p:nvPicPr>
        <p:blipFill>
          <a:blip r:embed="rId13"/>
          <a:stretch>
            <a:fillRect/>
          </a:stretch>
        </p:blipFill>
        <p:spPr>
          <a:xfrm>
            <a:off x="11091302" y="7341674"/>
            <a:ext cx="7663043" cy="10881278"/>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7849C-F8D7-4CB7-86E2-C2160D778970}"/>
              </a:ext>
            </a:extLst>
          </p:cNvPr>
          <p:cNvSpPr/>
          <p:nvPr/>
        </p:nvSpPr>
        <p:spPr>
          <a:xfrm>
            <a:off x="4658436" y="6496812"/>
            <a:ext cx="20258532" cy="13870985"/>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a:t>v</a:t>
            </a:r>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6970871" y="1"/>
            <a:ext cx="37264658" cy="5280660"/>
          </a:xfrm>
        </p:spPr>
        <p:txBody>
          <a:bodyPr>
            <a:normAutofit/>
          </a:bodyPr>
          <a:lstStyle/>
          <a:p>
            <a:pPr algn="ctr"/>
            <a:r>
              <a:rPr lang="en-US" sz="18463"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id="{7E4BA9D1-888F-4052-96B7-D3D361723EF1}"/>
              </a:ext>
            </a:extLst>
          </p:cNvPr>
          <p:cNvPicPr>
            <a:picLocks noChangeAspect="1"/>
          </p:cNvPicPr>
          <p:nvPr/>
        </p:nvPicPr>
        <p:blipFill>
          <a:blip r:embed="rId3"/>
          <a:stretch>
            <a:fillRect/>
          </a:stretch>
        </p:blipFill>
        <p:spPr>
          <a:xfrm>
            <a:off x="5472685" y="9553412"/>
            <a:ext cx="11411278" cy="7601168"/>
          </a:xfrm>
          <a:prstGeom prst="rect">
            <a:avLst/>
          </a:prstGeom>
          <a:ln>
            <a:solidFill>
              <a:srgbClr val="263238"/>
            </a:solidFill>
          </a:ln>
        </p:spPr>
      </p:pic>
      <p:pic>
        <p:nvPicPr>
          <p:cNvPr id="6" name="Picture 5">
            <a:hlinkClick r:id="rId4"/>
            <a:extLst>
              <a:ext uri="{FF2B5EF4-FFF2-40B4-BE49-F238E27FC236}">
                <a16:creationId xmlns:a16="http://schemas.microsoft.com/office/drawing/2014/main" id="{8962276C-EFD9-4BB6-9F4C-2248AF7931AF}"/>
              </a:ext>
            </a:extLst>
          </p:cNvPr>
          <p:cNvPicPr>
            <a:picLocks noChangeAspect="1"/>
          </p:cNvPicPr>
          <p:nvPr/>
        </p:nvPicPr>
        <p:blipFill>
          <a:blip r:embed="rId5"/>
          <a:stretch>
            <a:fillRect/>
          </a:stretch>
        </p:blipFill>
        <p:spPr>
          <a:xfrm>
            <a:off x="17954621" y="9553412"/>
            <a:ext cx="6194252" cy="7601168"/>
          </a:xfrm>
          <a:prstGeom prst="rect">
            <a:avLst/>
          </a:prstGeom>
          <a:ln>
            <a:solidFill>
              <a:srgbClr val="263238"/>
            </a:solidFill>
          </a:ln>
        </p:spPr>
      </p:pic>
      <p:sp>
        <p:nvSpPr>
          <p:cNvPr id="9" name="TextBox 8">
            <a:extLst>
              <a:ext uri="{FF2B5EF4-FFF2-40B4-BE49-F238E27FC236}">
                <a16:creationId xmlns:a16="http://schemas.microsoft.com/office/drawing/2014/main" id="{76DAF09D-5445-4214-A844-91FB56DF32BF}"/>
              </a:ext>
            </a:extLst>
          </p:cNvPr>
          <p:cNvSpPr txBox="1"/>
          <p:nvPr/>
        </p:nvSpPr>
        <p:spPr>
          <a:xfrm>
            <a:off x="6412655" y="7262812"/>
            <a:ext cx="16194024" cy="1950534"/>
          </a:xfrm>
          <a:prstGeom prst="rect">
            <a:avLst/>
          </a:prstGeom>
          <a:noFill/>
        </p:spPr>
        <p:txBody>
          <a:bodyPr wrap="square" rtlCol="0">
            <a:spAutoFit/>
          </a:bodyPr>
          <a:lstStyle/>
          <a:p>
            <a:pPr algn="ctr"/>
            <a:r>
              <a:rPr lang="en-US" sz="12075" b="1" dirty="0">
                <a:solidFill>
                  <a:srgbClr val="B3E5FC"/>
                </a:solidFill>
              </a:rPr>
              <a:t>Traditional</a:t>
            </a:r>
            <a:r>
              <a:rPr lang="en-US" sz="12075" dirty="0">
                <a:solidFill>
                  <a:srgbClr val="B3E5FC"/>
                </a:solidFill>
              </a:rPr>
              <a:t> Chinese</a:t>
            </a:r>
          </a:p>
        </p:txBody>
      </p:sp>
      <p:sp>
        <p:nvSpPr>
          <p:cNvPr id="10" name="TextBox 9">
            <a:extLst>
              <a:ext uri="{FF2B5EF4-FFF2-40B4-BE49-F238E27FC236}">
                <a16:creationId xmlns:a16="http://schemas.microsoft.com/office/drawing/2014/main" id="{384C3DE4-00EC-4E85-B2B1-2BBCFB093AB3}"/>
              </a:ext>
            </a:extLst>
          </p:cNvPr>
          <p:cNvSpPr txBox="1"/>
          <p:nvPr/>
        </p:nvSpPr>
        <p:spPr>
          <a:xfrm>
            <a:off x="5472685" y="17691463"/>
            <a:ext cx="10401300" cy="1384995"/>
          </a:xfrm>
          <a:prstGeom prst="rect">
            <a:avLst/>
          </a:prstGeom>
          <a:noFill/>
        </p:spPr>
        <p:txBody>
          <a:bodyPr wrap="square" rtlCol="0">
            <a:spAutoFit/>
          </a:bodyPr>
          <a:lstStyle/>
          <a:p>
            <a:r>
              <a:rPr lang="en-US" sz="4200" dirty="0">
                <a:solidFill>
                  <a:schemeClr val="accent1">
                    <a:lumMod val="20000"/>
                    <a:lumOff val="80000"/>
                  </a:schemeClr>
                </a:solidFill>
              </a:rPr>
              <a:t>Landscape</a:t>
            </a:r>
          </a:p>
          <a:p>
            <a:r>
              <a:rPr lang="en-US" sz="4200" dirty="0">
                <a:solidFill>
                  <a:schemeClr val="accent1"/>
                </a:solidFill>
                <a:hlinkClick r:id="rId2">
                  <a:extLst>
                    <a:ext uri="{A12FA001-AC4F-418D-AE19-62706E023703}">
                      <ahyp:hlinkClr xmlns:ahyp="http://schemas.microsoft.com/office/drawing/2018/hyperlinkcolor" val="tx"/>
                    </a:ext>
                  </a:extLst>
                </a:hlinkClick>
              </a:rPr>
              <a:t>https://osf.io/td9sp/</a:t>
            </a:r>
            <a:endParaRPr lang="en-US" sz="4200" dirty="0">
              <a:solidFill>
                <a:schemeClr val="accent1"/>
              </a:solidFill>
            </a:endParaRPr>
          </a:p>
        </p:txBody>
      </p:sp>
      <p:sp>
        <p:nvSpPr>
          <p:cNvPr id="11" name="TextBox 10">
            <a:extLst>
              <a:ext uri="{FF2B5EF4-FFF2-40B4-BE49-F238E27FC236}">
                <a16:creationId xmlns:a16="http://schemas.microsoft.com/office/drawing/2014/main" id="{8B14B25D-A128-4AAE-BC2E-EDEFEBC0A7F5}"/>
              </a:ext>
            </a:extLst>
          </p:cNvPr>
          <p:cNvSpPr txBox="1"/>
          <p:nvPr/>
        </p:nvSpPr>
        <p:spPr>
          <a:xfrm>
            <a:off x="17954620" y="17691463"/>
            <a:ext cx="10401300" cy="1384995"/>
          </a:xfrm>
          <a:prstGeom prst="rect">
            <a:avLst/>
          </a:prstGeom>
          <a:noFill/>
        </p:spPr>
        <p:txBody>
          <a:bodyPr wrap="square" rtlCol="0">
            <a:spAutoFit/>
          </a:bodyPr>
          <a:lstStyle/>
          <a:p>
            <a:r>
              <a:rPr lang="en-US" sz="4200" dirty="0">
                <a:solidFill>
                  <a:schemeClr val="accent1">
                    <a:lumMod val="20000"/>
                    <a:lumOff val="80000"/>
                  </a:schemeClr>
                </a:solidFill>
              </a:rPr>
              <a:t>Portrait</a:t>
            </a:r>
          </a:p>
          <a:p>
            <a:r>
              <a:rPr lang="en-US" sz="4200" dirty="0">
                <a:solidFill>
                  <a:schemeClr val="accent1"/>
                </a:solidFill>
                <a:hlinkClick r:id="rId4">
                  <a:extLst>
                    <a:ext uri="{A12FA001-AC4F-418D-AE19-62706E023703}">
                      <ahyp:hlinkClr xmlns:ahyp="http://schemas.microsoft.com/office/drawing/2018/hyperlinkcolor" val="tx"/>
                    </a:ext>
                  </a:extLst>
                </a:hlinkClick>
              </a:rPr>
              <a:t>https://osf.io/nk8gh/</a:t>
            </a:r>
            <a:endParaRPr lang="en-US" sz="4200" dirty="0">
              <a:solidFill>
                <a:schemeClr val="accent1"/>
              </a:solidFill>
            </a:endParaRP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26289433" y="6496812"/>
            <a:ext cx="20258532" cy="13870985"/>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28043652" y="7262812"/>
            <a:ext cx="16194024" cy="1950534"/>
          </a:xfrm>
          <a:prstGeom prst="rect">
            <a:avLst/>
          </a:prstGeom>
          <a:noFill/>
        </p:spPr>
        <p:txBody>
          <a:bodyPr wrap="square" rtlCol="0">
            <a:spAutoFit/>
          </a:bodyPr>
          <a:lstStyle/>
          <a:p>
            <a:pPr algn="ctr"/>
            <a:r>
              <a:rPr lang="en-US" sz="12075" b="1" dirty="0">
                <a:solidFill>
                  <a:srgbClr val="B3E5FC"/>
                </a:solidFill>
              </a:rPr>
              <a:t>Simplified</a:t>
            </a:r>
            <a:r>
              <a:rPr lang="en-US" sz="12075" dirty="0">
                <a:solidFill>
                  <a:srgbClr val="B3E5FC"/>
                </a:solidFill>
              </a:rPr>
              <a:t> Chinese</a:t>
            </a:r>
          </a:p>
        </p:txBody>
      </p:sp>
      <p:sp>
        <p:nvSpPr>
          <p:cNvPr id="16" name="TextBox 15">
            <a:extLst>
              <a:ext uri="{FF2B5EF4-FFF2-40B4-BE49-F238E27FC236}">
                <a16:creationId xmlns:a16="http://schemas.microsoft.com/office/drawing/2014/main" id="{3EF03715-2369-4146-A8C2-09556256957D}"/>
              </a:ext>
            </a:extLst>
          </p:cNvPr>
          <p:cNvSpPr txBox="1"/>
          <p:nvPr/>
        </p:nvSpPr>
        <p:spPr>
          <a:xfrm>
            <a:off x="27103682" y="17691463"/>
            <a:ext cx="10401300" cy="1384995"/>
          </a:xfrm>
          <a:prstGeom prst="rect">
            <a:avLst/>
          </a:prstGeom>
          <a:noFill/>
        </p:spPr>
        <p:txBody>
          <a:bodyPr wrap="square" rtlCol="0">
            <a:spAutoFit/>
          </a:bodyPr>
          <a:lstStyle/>
          <a:p>
            <a:r>
              <a:rPr lang="en-US" sz="4200" dirty="0">
                <a:solidFill>
                  <a:schemeClr val="accent1">
                    <a:lumMod val="20000"/>
                    <a:lumOff val="80000"/>
                  </a:schemeClr>
                </a:solidFill>
              </a:rPr>
              <a:t>Landscape</a:t>
            </a:r>
          </a:p>
          <a:p>
            <a:r>
              <a:rPr lang="en-US" sz="4200" dirty="0">
                <a:solidFill>
                  <a:schemeClr val="accent1"/>
                </a:solidFill>
                <a:hlinkClick r:id="rId6">
                  <a:extLst>
                    <a:ext uri="{A12FA001-AC4F-418D-AE19-62706E023703}">
                      <ahyp:hlinkClr xmlns:ahyp="http://schemas.microsoft.com/office/drawing/2018/hyperlinkcolor" val="tx"/>
                    </a:ext>
                  </a:extLst>
                </a:hlinkClick>
              </a:rPr>
              <a:t>https://osf.io/3dfwa/</a:t>
            </a:r>
            <a:endParaRPr lang="en-US" sz="4200" dirty="0">
              <a:solidFill>
                <a:schemeClr val="accent1"/>
              </a:solidFill>
            </a:endParaRPr>
          </a:p>
        </p:txBody>
      </p:sp>
      <p:sp>
        <p:nvSpPr>
          <p:cNvPr id="17" name="TextBox 16">
            <a:extLst>
              <a:ext uri="{FF2B5EF4-FFF2-40B4-BE49-F238E27FC236}">
                <a16:creationId xmlns:a16="http://schemas.microsoft.com/office/drawing/2014/main" id="{C7F2E0FB-8796-414B-8F9F-D0C0AA34D453}"/>
              </a:ext>
            </a:extLst>
          </p:cNvPr>
          <p:cNvSpPr txBox="1"/>
          <p:nvPr/>
        </p:nvSpPr>
        <p:spPr>
          <a:xfrm>
            <a:off x="39338780" y="17691463"/>
            <a:ext cx="10401300" cy="1384995"/>
          </a:xfrm>
          <a:prstGeom prst="rect">
            <a:avLst/>
          </a:prstGeom>
          <a:noFill/>
        </p:spPr>
        <p:txBody>
          <a:bodyPr wrap="square" rtlCol="0">
            <a:spAutoFit/>
          </a:bodyPr>
          <a:lstStyle/>
          <a:p>
            <a:r>
              <a:rPr lang="en-US" sz="4200" dirty="0">
                <a:solidFill>
                  <a:schemeClr val="accent1">
                    <a:lumMod val="20000"/>
                    <a:lumOff val="80000"/>
                  </a:schemeClr>
                </a:solidFill>
              </a:rPr>
              <a:t>Portrait</a:t>
            </a:r>
          </a:p>
          <a:p>
            <a:r>
              <a:rPr lang="en-US" sz="4200" dirty="0">
                <a:solidFill>
                  <a:schemeClr val="accent1"/>
                </a:solidFill>
                <a:hlinkClick r:id="rId7">
                  <a:extLst>
                    <a:ext uri="{A12FA001-AC4F-418D-AE19-62706E023703}">
                      <ahyp:hlinkClr xmlns:ahyp="http://schemas.microsoft.com/office/drawing/2018/hyperlinkcolor" val="tx"/>
                    </a:ext>
                  </a:extLst>
                </a:hlinkClick>
              </a:rPr>
              <a:t>https://osf.io/n3e8x/</a:t>
            </a:r>
            <a:endParaRPr lang="en-US" sz="4200" dirty="0">
              <a:solidFill>
                <a:schemeClr val="accent1"/>
              </a:solidFill>
            </a:endParaRPr>
          </a:p>
        </p:txBody>
      </p:sp>
      <p:pic>
        <p:nvPicPr>
          <p:cNvPr id="18" name="Picture 17">
            <a:hlinkClick r:id="rId6"/>
            <a:extLst>
              <a:ext uri="{FF2B5EF4-FFF2-40B4-BE49-F238E27FC236}">
                <a16:creationId xmlns:a16="http://schemas.microsoft.com/office/drawing/2014/main" id="{CC413E8D-2E30-471E-9871-9C118B28B55F}"/>
              </a:ext>
            </a:extLst>
          </p:cNvPr>
          <p:cNvPicPr>
            <a:picLocks noChangeAspect="1"/>
          </p:cNvPicPr>
          <p:nvPr/>
        </p:nvPicPr>
        <p:blipFill>
          <a:blip r:embed="rId8"/>
          <a:stretch>
            <a:fillRect/>
          </a:stretch>
        </p:blipFill>
        <p:spPr>
          <a:xfrm>
            <a:off x="27103682" y="9553412"/>
            <a:ext cx="11420850" cy="7601168"/>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id="{D73DBB1C-4CB1-49E1-B379-EF5A699D3E86}"/>
              </a:ext>
            </a:extLst>
          </p:cNvPr>
          <p:cNvPicPr>
            <a:picLocks noChangeAspect="1"/>
          </p:cNvPicPr>
          <p:nvPr/>
        </p:nvPicPr>
        <p:blipFill>
          <a:blip r:embed="rId9"/>
          <a:stretch>
            <a:fillRect/>
          </a:stretch>
        </p:blipFill>
        <p:spPr>
          <a:xfrm>
            <a:off x="39338781" y="9553412"/>
            <a:ext cx="6186701" cy="7601168"/>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6970871" y="1"/>
            <a:ext cx="37264658" cy="5280660"/>
          </a:xfrm>
        </p:spPr>
        <p:txBody>
          <a:bodyPr>
            <a:normAutofit/>
          </a:bodyPr>
          <a:lstStyle/>
          <a:p>
            <a:pPr algn="ctr"/>
            <a:r>
              <a:rPr lang="en-US" sz="18463"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More Translations</a:t>
            </a: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16368193" y="6496812"/>
            <a:ext cx="20258532" cy="13870985"/>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18122412" y="7262812"/>
            <a:ext cx="16194024" cy="1950534"/>
          </a:xfrm>
          <a:prstGeom prst="rect">
            <a:avLst/>
          </a:prstGeom>
          <a:noFill/>
        </p:spPr>
        <p:txBody>
          <a:bodyPr wrap="square" rtlCol="0">
            <a:spAutoFit/>
          </a:bodyPr>
          <a:lstStyle/>
          <a:p>
            <a:pPr algn="ctr"/>
            <a:r>
              <a:rPr lang="en-US" sz="12075" b="1" dirty="0">
                <a:solidFill>
                  <a:srgbClr val="B3E5FC"/>
                </a:solidFill>
              </a:rPr>
              <a:t>Turkish</a:t>
            </a:r>
            <a:endParaRPr lang="en-US" sz="12075" dirty="0">
              <a:solidFill>
                <a:srgbClr val="B3E5FC"/>
              </a:solidFill>
            </a:endParaRPr>
          </a:p>
        </p:txBody>
      </p:sp>
      <p:sp>
        <p:nvSpPr>
          <p:cNvPr id="16" name="TextBox 15">
            <a:extLst>
              <a:ext uri="{FF2B5EF4-FFF2-40B4-BE49-F238E27FC236}">
                <a16:creationId xmlns:a16="http://schemas.microsoft.com/office/drawing/2014/main" id="{3EF03715-2369-4146-A8C2-09556256957D}"/>
              </a:ext>
            </a:extLst>
          </p:cNvPr>
          <p:cNvSpPr txBox="1"/>
          <p:nvPr/>
        </p:nvSpPr>
        <p:spPr>
          <a:xfrm>
            <a:off x="20639560" y="17419238"/>
            <a:ext cx="10401300" cy="1384995"/>
          </a:xfrm>
          <a:prstGeom prst="rect">
            <a:avLst/>
          </a:prstGeom>
          <a:noFill/>
        </p:spPr>
        <p:txBody>
          <a:bodyPr wrap="square" rtlCol="0">
            <a:spAutoFit/>
          </a:bodyPr>
          <a:lstStyle/>
          <a:p>
            <a:r>
              <a:rPr lang="en-US" sz="4200" dirty="0">
                <a:solidFill>
                  <a:schemeClr val="accent1">
                    <a:lumMod val="20000"/>
                    <a:lumOff val="80000"/>
                  </a:schemeClr>
                </a:solidFill>
              </a:rPr>
              <a:t>Landscape</a:t>
            </a:r>
          </a:p>
          <a:p>
            <a:r>
              <a:rPr lang="en-US" sz="4200" dirty="0">
                <a:hlinkClick r:id="rId2"/>
              </a:rPr>
              <a:t>https://osf.io/ck68a/</a:t>
            </a:r>
            <a:endParaRPr lang="en-US" sz="4200" dirty="0">
              <a:solidFill>
                <a:schemeClr val="accent1"/>
              </a:solidFill>
            </a:endParaRPr>
          </a:p>
        </p:txBody>
      </p:sp>
      <p:pic>
        <p:nvPicPr>
          <p:cNvPr id="3" name="Picture 2">
            <a:extLst>
              <a:ext uri="{FF2B5EF4-FFF2-40B4-BE49-F238E27FC236}">
                <a16:creationId xmlns:a16="http://schemas.microsoft.com/office/drawing/2014/main" id="{3F1F47F1-A0C0-4E7B-91C9-9E75071E4CE0}"/>
              </a:ext>
            </a:extLst>
          </p:cNvPr>
          <p:cNvPicPr>
            <a:picLocks noChangeAspect="1"/>
          </p:cNvPicPr>
          <p:nvPr/>
        </p:nvPicPr>
        <p:blipFill>
          <a:blip r:embed="rId3"/>
          <a:stretch>
            <a:fillRect/>
          </a:stretch>
        </p:blipFill>
        <p:spPr>
          <a:xfrm>
            <a:off x="20639560" y="9680579"/>
            <a:ext cx="11159728" cy="7209234"/>
          </a:xfrm>
          <a:prstGeom prst="rect">
            <a:avLst/>
          </a:prstGeom>
        </p:spPr>
      </p:pic>
      <p:sp>
        <p:nvSpPr>
          <p:cNvPr id="22" name="TextBox 21">
            <a:extLst>
              <a:ext uri="{FF2B5EF4-FFF2-40B4-BE49-F238E27FC236}">
                <a16:creationId xmlns:a16="http://schemas.microsoft.com/office/drawing/2014/main" id="{29DB973B-BE5C-42BB-B56D-07816C28EC28}"/>
              </a:ext>
            </a:extLst>
          </p:cNvPr>
          <p:cNvSpPr txBox="1"/>
          <p:nvPr/>
        </p:nvSpPr>
        <p:spPr>
          <a:xfrm>
            <a:off x="16368193" y="20791625"/>
            <a:ext cx="13683563" cy="738664"/>
          </a:xfrm>
          <a:prstGeom prst="rect">
            <a:avLst/>
          </a:prstGeom>
          <a:noFill/>
        </p:spPr>
        <p:txBody>
          <a:bodyPr wrap="square" rtlCol="0">
            <a:spAutoFit/>
          </a:bodyPr>
          <a:lstStyle/>
          <a:p>
            <a:r>
              <a:rPr lang="en-US" sz="4200" dirty="0">
                <a:solidFill>
                  <a:schemeClr val="accent1">
                    <a:lumMod val="20000"/>
                    <a:lumOff val="80000"/>
                  </a:schemeClr>
                </a:solidFill>
              </a:rPr>
              <a:t>Special thanks to Mehmet </a:t>
            </a:r>
            <a:r>
              <a:rPr lang="en-US" sz="4200" dirty="0" err="1">
                <a:solidFill>
                  <a:schemeClr val="accent1">
                    <a:lumMod val="20000"/>
                    <a:lumOff val="80000"/>
                  </a:schemeClr>
                </a:solidFill>
              </a:rPr>
              <a:t>Döke</a:t>
            </a:r>
            <a:r>
              <a:rPr lang="en-US" sz="4200" dirty="0">
                <a:solidFill>
                  <a:schemeClr val="accent1">
                    <a:lumMod val="20000"/>
                    <a:lumOff val="80000"/>
                  </a:schemeClr>
                </a:solidFill>
              </a:rPr>
              <a:t> for the Turkish translation.</a:t>
            </a:r>
            <a:endParaRPr lang="en-US" sz="4200" dirty="0">
              <a:solidFill>
                <a:schemeClr val="accent1"/>
              </a:solidFill>
            </a:endParaRPr>
          </a:p>
        </p:txBody>
      </p:sp>
    </p:spTree>
    <p:extLst>
      <p:ext uri="{BB962C8B-B14F-4D97-AF65-F5344CB8AC3E}">
        <p14:creationId xmlns:p14="http://schemas.microsoft.com/office/powerpoint/2010/main" val="4276928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6629940" y="2561890"/>
            <a:ext cx="18662332" cy="3655401"/>
          </a:xfrm>
        </p:spPr>
        <p:txBody>
          <a:bodyPr>
            <a:normAutofit/>
          </a:bodyPr>
          <a:lstStyle/>
          <a:p>
            <a:r>
              <a:rPr lang="en-US" sz="12863" dirty="0">
                <a:solidFill>
                  <a:schemeClr val="bg1"/>
                </a:solidFill>
                <a:latin typeface="Lato" panose="020F0502020204030203" pitchFamily="34" charset="0"/>
                <a:ea typeface="Lato Black" panose="020F0502020204030203" pitchFamily="34" charset="0"/>
                <a:cs typeface="Lato Black" panose="020F0502020204030203" pitchFamily="34" charset="0"/>
              </a:rPr>
              <a:t>#</a:t>
            </a:r>
            <a:r>
              <a:rPr lang="en-US" sz="12863" dirty="0" err="1">
                <a:solidFill>
                  <a:schemeClr val="bg1"/>
                </a:solidFill>
                <a:latin typeface="Lato" panose="020F0502020204030203" pitchFamily="34" charset="0"/>
                <a:ea typeface="Lato Black" panose="020F0502020204030203" pitchFamily="34" charset="0"/>
                <a:cs typeface="Lato Black" panose="020F0502020204030203" pitchFamily="34" charset="0"/>
              </a:rPr>
              <a:t>butterposter</a:t>
            </a:r>
            <a:endParaRPr lang="en-US" sz="12863" dirty="0">
              <a:solidFill>
                <a:schemeClr val="bg1"/>
              </a:solidFill>
              <a:latin typeface="Lato" panose="020F0502020204030203" pitchFamily="34" charset="0"/>
              <a:ea typeface="Lato Black" panose="020F0502020204030203" pitchFamily="34" charset="0"/>
              <a:cs typeface="Lato Black" panose="020F0502020204030203" pitchFamily="34" charset="0"/>
            </a:endParaRPr>
          </a:p>
        </p:txBody>
      </p:sp>
      <p:pic>
        <p:nvPicPr>
          <p:cNvPr id="3074" name="Picture 2" descr="https://freight.cargo.site/t/original/i/d996134ff538d25f8b65e092c10e6aa302bda3bb31c6278adda7c85d53f69a88/butterposter.004.jpeg">
            <a:extLst>
              <a:ext uri="{FF2B5EF4-FFF2-40B4-BE49-F238E27FC236}">
                <a16:creationId xmlns:a16="http://schemas.microsoft.com/office/drawing/2014/main" id="{A89BCE87-E953-44F6-8817-2FD628F95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940" y="5806251"/>
            <a:ext cx="18662332" cy="124415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55ED95-EC01-4BB5-ACCA-B84D9B64C31B}"/>
              </a:ext>
            </a:extLst>
          </p:cNvPr>
          <p:cNvSpPr txBox="1"/>
          <p:nvPr/>
        </p:nvSpPr>
        <p:spPr>
          <a:xfrm>
            <a:off x="6629940" y="21081127"/>
            <a:ext cx="16578072" cy="2031325"/>
          </a:xfrm>
          <a:prstGeom prst="rect">
            <a:avLst/>
          </a:prstGeom>
          <a:noFill/>
        </p:spPr>
        <p:txBody>
          <a:bodyPr wrap="square" rtlCol="0">
            <a:spAutoFit/>
          </a:bodyPr>
          <a:lstStyle/>
          <a:p>
            <a:r>
              <a:rPr lang="en-US" sz="6300" dirty="0">
                <a:solidFill>
                  <a:schemeClr val="bg1"/>
                </a:solidFill>
              </a:rPr>
              <a:t>Get templates from </a:t>
            </a:r>
            <a:r>
              <a:rPr lang="en-US" sz="6300" dirty="0">
                <a:hlinkClick r:id="rId4"/>
              </a:rPr>
              <a:t>https://derekcrowe.net/butterposter</a:t>
            </a:r>
            <a:endParaRPr lang="en-US" sz="6300" dirty="0">
              <a:solidFill>
                <a:schemeClr val="bg1"/>
              </a:solidFill>
            </a:endParaRPr>
          </a:p>
        </p:txBody>
      </p:sp>
      <p:grpSp>
        <p:nvGrpSpPr>
          <p:cNvPr id="6" name="Group 5">
            <a:extLst>
              <a:ext uri="{FF2B5EF4-FFF2-40B4-BE49-F238E27FC236}">
                <a16:creationId xmlns:a16="http://schemas.microsoft.com/office/drawing/2014/main" id="{2B21ACEF-C549-451F-8FD4-FE55D2D45BCF}"/>
              </a:ext>
            </a:extLst>
          </p:cNvPr>
          <p:cNvGrpSpPr/>
          <p:nvPr/>
        </p:nvGrpSpPr>
        <p:grpSpPr>
          <a:xfrm>
            <a:off x="6629941" y="19218497"/>
            <a:ext cx="8184076" cy="1303313"/>
            <a:chOff x="21170312" y="24141631"/>
            <a:chExt cx="9353229" cy="1489501"/>
          </a:xfrm>
        </p:grpSpPr>
        <p:sp>
          <p:nvSpPr>
            <p:cNvPr id="11" name="Rectangle 10">
              <a:extLst>
                <a:ext uri="{FF2B5EF4-FFF2-40B4-BE49-F238E27FC236}">
                  <a16:creationId xmlns:a16="http://schemas.microsoft.com/office/drawing/2014/main" id="{60FF2733-C74F-4166-8520-0AB0101A9A7F}"/>
                </a:ext>
              </a:extLst>
            </p:cNvPr>
            <p:cNvSpPr/>
            <p:nvPr/>
          </p:nvSpPr>
          <p:spPr>
            <a:xfrm>
              <a:off x="22827955" y="24178207"/>
              <a:ext cx="7695586" cy="121351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63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derektoplasm</a:t>
              </a:r>
              <a:endParaRPr lang="en-US" sz="6300" dirty="0">
                <a:latin typeface="Lato" panose="020F0502020204030203" pitchFamily="34" charset="0"/>
                <a:ea typeface="Lato" panose="020F0502020204030203" pitchFamily="34" charset="0"/>
                <a:cs typeface="Lato" panose="020F0502020204030203" pitchFamily="34" charset="0"/>
              </a:endParaRPr>
            </a:p>
          </p:txBody>
        </p:sp>
        <p:pic>
          <p:nvPicPr>
            <p:cNvPr id="3076" name="Picture 4" descr="electrode to perdition">
              <a:extLst>
                <a:ext uri="{FF2B5EF4-FFF2-40B4-BE49-F238E27FC236}">
                  <a16:creationId xmlns:a16="http://schemas.microsoft.com/office/drawing/2014/main" id="{53718F3D-05C8-45C0-B332-CC9E377A0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0312" y="24141631"/>
              <a:ext cx="1489501" cy="1489501"/>
            </a:xfrm>
            <a:prstGeom prst="ellipse">
              <a:avLst/>
            </a:prstGeom>
            <a:ln w="63500" cap="rnd">
              <a:solidFill>
                <a:srgbClr val="EFF8F3"/>
              </a:solidFill>
            </a:ln>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6315DA3-62AB-41F1-8594-FEBE9DA26A49}"/>
              </a:ext>
            </a:extLst>
          </p:cNvPr>
          <p:cNvPicPr>
            <a:picLocks noChangeAspect="1"/>
          </p:cNvPicPr>
          <p:nvPr/>
        </p:nvPicPr>
        <p:blipFill>
          <a:blip r:embed="rId7"/>
          <a:stretch>
            <a:fillRect/>
          </a:stretch>
        </p:blipFill>
        <p:spPr>
          <a:xfrm>
            <a:off x="27869931" y="5759967"/>
            <a:ext cx="16740090" cy="12487838"/>
          </a:xfrm>
          <a:prstGeom prst="rect">
            <a:avLst/>
          </a:prstGeom>
        </p:spPr>
      </p:pic>
      <p:sp>
        <p:nvSpPr>
          <p:cNvPr id="9" name="Title 1">
            <a:extLst>
              <a:ext uri="{FF2B5EF4-FFF2-40B4-BE49-F238E27FC236}">
                <a16:creationId xmlns:a16="http://schemas.microsoft.com/office/drawing/2014/main" id="{12260687-F589-43CF-AA37-3DD5D8ED3E61}"/>
              </a:ext>
            </a:extLst>
          </p:cNvPr>
          <p:cNvSpPr txBox="1">
            <a:spLocks/>
          </p:cNvSpPr>
          <p:nvPr/>
        </p:nvSpPr>
        <p:spPr>
          <a:xfrm>
            <a:off x="27869931" y="2561890"/>
            <a:ext cx="18662332" cy="3655401"/>
          </a:xfrm>
          <a:prstGeom prst="rect">
            <a:avLst/>
          </a:prstGeom>
        </p:spPr>
        <p:txBody>
          <a:bodyPr vert="horz" lIns="80010" tIns="40005" rIns="80010" bIns="40005" rtlCol="0" anchor="ctr">
            <a:normAutofit/>
          </a:bodyPr>
          <a:lst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a:lstStyle>
          <a:p>
            <a:r>
              <a:rPr lang="en-US" sz="12863" dirty="0">
                <a:solidFill>
                  <a:schemeClr val="bg1"/>
                </a:solidFill>
                <a:latin typeface="Lato" panose="020F0502020204030203" pitchFamily="34" charset="0"/>
                <a:ea typeface="Lato Black" panose="020F0502020204030203" pitchFamily="34" charset="0"/>
                <a:cs typeface="Lato Black" panose="020F0502020204030203" pitchFamily="34" charset="0"/>
              </a:rPr>
              <a:t>The “L” layout</a:t>
            </a:r>
          </a:p>
        </p:txBody>
      </p:sp>
      <p:sp>
        <p:nvSpPr>
          <p:cNvPr id="12" name="Rectangle 11">
            <a:extLst>
              <a:ext uri="{FF2B5EF4-FFF2-40B4-BE49-F238E27FC236}">
                <a16:creationId xmlns:a16="http://schemas.microsoft.com/office/drawing/2014/main" id="{F4FD21B9-0801-47B9-8F97-A5D25048C27E}"/>
              </a:ext>
            </a:extLst>
          </p:cNvPr>
          <p:cNvSpPr/>
          <p:nvPr/>
        </p:nvSpPr>
        <p:spPr>
          <a:xfrm>
            <a:off x="29320368" y="19260000"/>
            <a:ext cx="7637732" cy="1061829"/>
          </a:xfrm>
          <a:prstGeom prst="rect">
            <a:avLst/>
          </a:prstGeom>
        </p:spPr>
        <p:txBody>
          <a:bodyPr wrap="none">
            <a:spAutoFit/>
          </a:bodyPr>
          <a:lstStyle/>
          <a:p>
            <a:r>
              <a:rPr lang="en-US" sz="63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63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63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SarraceniaMason</a:t>
            </a:r>
            <a:endParaRPr lang="en-US" sz="63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1F9B09F0-044D-48DD-9A03-98DB97A39E1B}"/>
              </a:ext>
            </a:extLst>
          </p:cNvPr>
          <p:cNvSpPr txBox="1"/>
          <p:nvPr/>
        </p:nvSpPr>
        <p:spPr>
          <a:xfrm>
            <a:off x="27869930" y="21081127"/>
            <a:ext cx="16578072" cy="2031325"/>
          </a:xfrm>
          <a:prstGeom prst="rect">
            <a:avLst/>
          </a:prstGeom>
          <a:noFill/>
        </p:spPr>
        <p:txBody>
          <a:bodyPr wrap="square" rtlCol="0">
            <a:spAutoFit/>
          </a:bodyPr>
          <a:lstStyle/>
          <a:p>
            <a:r>
              <a:rPr lang="en-US" sz="6300" dirty="0">
                <a:solidFill>
                  <a:schemeClr val="bg1"/>
                </a:solidFill>
              </a:rPr>
              <a:t>Adobe InDesign templates here: </a:t>
            </a:r>
            <a:r>
              <a:rPr lang="en-US" sz="6300" dirty="0">
                <a:hlinkClick r:id="rId9"/>
              </a:rPr>
              <a:t>https://osf.io/zkmvw/</a:t>
            </a:r>
            <a:endParaRPr lang="en-US" sz="6300" dirty="0">
              <a:solidFill>
                <a:schemeClr val="bg1"/>
              </a:solidFill>
            </a:endParaRPr>
          </a:p>
        </p:txBody>
      </p:sp>
      <p:pic>
        <p:nvPicPr>
          <p:cNvPr id="4098" name="Picture 2" descr="https://pbs.twimg.com/profile_images/1008164378842222592/gnbZVjHg_400x400.jpg">
            <a:extLst>
              <a:ext uri="{FF2B5EF4-FFF2-40B4-BE49-F238E27FC236}">
                <a16:creationId xmlns:a16="http://schemas.microsoft.com/office/drawing/2014/main" id="{CF53A355-6059-41D8-980A-0870CD082C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25261" y="19218497"/>
            <a:ext cx="1334823" cy="1334823"/>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35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70370-E93F-4514-A27C-F3366B01BF17}"/>
              </a:ext>
            </a:extLst>
          </p:cNvPr>
          <p:cNvSpPr/>
          <p:nvPr/>
        </p:nvSpPr>
        <p:spPr>
          <a:xfrm>
            <a:off x="16928431" y="4168942"/>
            <a:ext cx="17096874" cy="2009623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16" name="Rectangle 15">
            <a:extLst>
              <a:ext uri="{FF2B5EF4-FFF2-40B4-BE49-F238E27FC236}">
                <a16:creationId xmlns:a16="http://schemas.microsoft.com/office/drawing/2014/main" id="{678733BE-059C-47B7-9415-5ADF2F3024F1}"/>
              </a:ext>
            </a:extLst>
          </p:cNvPr>
          <p:cNvSpPr/>
          <p:nvPr/>
        </p:nvSpPr>
        <p:spPr>
          <a:xfrm>
            <a:off x="6400798" y="4876802"/>
            <a:ext cx="11201400" cy="23926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560070" rIns="320040" rtlCol="0" anchor="t" anchorCtr="0"/>
          <a:lstStyle/>
          <a:p>
            <a:pPr>
              <a:spcAft>
                <a:spcPts val="1050"/>
              </a:spcAft>
            </a:pPr>
            <a:r>
              <a:rPr lang="en-US" sz="4200" b="1" dirty="0">
                <a:solidFill>
                  <a:prstClr val="black"/>
                </a:solidFill>
                <a:latin typeface="Arial" panose="020B0604020202020204" pitchFamily="34" charset="0"/>
                <a:cs typeface="Arial" panose="020B0604020202020204" pitchFamily="34" charset="0"/>
              </a:rPr>
              <a:t>INTRODUCTION</a:t>
            </a:r>
          </a:p>
          <a:p>
            <a:pPr>
              <a:spcAft>
                <a:spcPts val="2100"/>
              </a:spcAft>
            </a:pPr>
            <a:r>
              <a:rPr lang="en-US" sz="42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100"/>
              </a:spcAft>
            </a:pPr>
            <a:r>
              <a:rPr lang="en-US" sz="42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100"/>
              </a:spcAft>
            </a:pPr>
            <a:r>
              <a:rPr lang="en-US" sz="4200" dirty="0">
                <a:solidFill>
                  <a:prstClr val="black"/>
                </a:solidFill>
                <a:latin typeface="Arial" panose="020B0604020202020204" pitchFamily="34" charset="0"/>
                <a:cs typeface="Arial" panose="020B0604020202020204" pitchFamily="34" charset="0"/>
              </a:rPr>
              <a:t>The current project had 2 goals: </a:t>
            </a:r>
          </a:p>
          <a:p>
            <a:pPr marL="800100" indent="-800100">
              <a:spcAft>
                <a:spcPts val="2100"/>
              </a:spcAft>
              <a:buFont typeface="+mj-lt"/>
              <a:buAutoNum type="arabicPeriod"/>
            </a:pPr>
            <a:r>
              <a:rPr lang="en-US" sz="4200" dirty="0">
                <a:solidFill>
                  <a:prstClr val="black"/>
                </a:solidFill>
                <a:latin typeface="Arial" panose="020B0604020202020204" pitchFamily="34" charset="0"/>
                <a:cs typeface="Arial" panose="020B0604020202020204" pitchFamily="34" charset="0"/>
              </a:rPr>
              <a:t>Create a template that I think could be useful.</a:t>
            </a:r>
          </a:p>
          <a:p>
            <a:pPr marL="800100" indent="-800100">
              <a:spcAft>
                <a:spcPts val="2100"/>
              </a:spcAft>
              <a:buFont typeface="+mj-lt"/>
              <a:buAutoNum type="arabicPeriod"/>
            </a:pPr>
            <a:r>
              <a:rPr lang="en-US" sz="42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00063" indent="-500063">
              <a:spcAft>
                <a:spcPts val="3150"/>
              </a:spcAft>
              <a:buFont typeface="Arial" panose="020B0604020202020204" pitchFamily="34" charset="0"/>
              <a:buChar char="•"/>
            </a:pPr>
            <a:endParaRPr lang="en-US" sz="4200" b="1" dirty="0">
              <a:solidFill>
                <a:prstClr val="black"/>
              </a:solidFill>
              <a:latin typeface="Arial" panose="020B0604020202020204" pitchFamily="34" charset="0"/>
              <a:cs typeface="Arial" panose="020B0604020202020204" pitchFamily="34" charset="0"/>
            </a:endParaRPr>
          </a:p>
          <a:p>
            <a:pPr marL="500063" indent="-500063">
              <a:spcAft>
                <a:spcPts val="3150"/>
              </a:spcAft>
              <a:buFont typeface="Arial" panose="020B0604020202020204" pitchFamily="34" charset="0"/>
              <a:buChar char="•"/>
            </a:pPr>
            <a:endParaRPr lang="en-US" sz="4200" b="1" dirty="0">
              <a:solidFill>
                <a:prstClr val="black"/>
              </a:solidFill>
              <a:latin typeface="Arial" panose="020B0604020202020204" pitchFamily="34" charset="0"/>
              <a:cs typeface="Arial" panose="020B0604020202020204" pitchFamily="34" charset="0"/>
            </a:endParaRPr>
          </a:p>
          <a:p>
            <a:pPr>
              <a:spcAft>
                <a:spcPts val="1050"/>
              </a:spcAft>
            </a:pPr>
            <a:r>
              <a:rPr lang="en-US" sz="4200" b="1" dirty="0">
                <a:solidFill>
                  <a:prstClr val="black"/>
                </a:solidFill>
                <a:latin typeface="Arial" panose="020B0604020202020204" pitchFamily="34" charset="0"/>
                <a:cs typeface="Arial" panose="020B0604020202020204" pitchFamily="34" charset="0"/>
              </a:rPr>
              <a:t>METHOD</a:t>
            </a:r>
          </a:p>
          <a:p>
            <a:pPr>
              <a:spcAft>
                <a:spcPts val="2100"/>
              </a:spcAft>
            </a:pPr>
            <a:r>
              <a:rPr lang="en-US" sz="42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100"/>
              </a:spcAft>
            </a:pPr>
            <a:r>
              <a:rPr lang="en-US" sz="42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100"/>
              </a:spcAft>
            </a:pPr>
            <a:r>
              <a:rPr lang="en-US" sz="42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100"/>
              </a:spcAft>
            </a:pPr>
            <a:endParaRPr lang="en-US" sz="42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8089219" y="6421507"/>
            <a:ext cx="15203348" cy="15967214"/>
          </a:xfrm>
        </p:spPr>
        <p:txBody>
          <a:bodyPr anchor="t">
            <a:noAutofit/>
          </a:bodyPr>
          <a:lstStyle/>
          <a:p>
            <a:pPr>
              <a:lnSpc>
                <a:spcPct val="100000"/>
              </a:lnSpc>
            </a:pPr>
            <a:r>
              <a:rPr lang="en-US" sz="84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b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84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b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84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84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84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84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id="{B0C5B857-0E51-4898-BAEF-B471D5E63813}"/>
              </a:ext>
            </a:extLst>
          </p:cNvPr>
          <p:cNvSpPr/>
          <p:nvPr/>
        </p:nvSpPr>
        <p:spPr>
          <a:xfrm>
            <a:off x="33604200" y="4876799"/>
            <a:ext cx="11201400" cy="2392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0040" tIns="560070" rIns="320040" rtlCol="0" anchor="t" anchorCtr="0"/>
          <a:lstStyle/>
          <a:p>
            <a:pPr>
              <a:spcAft>
                <a:spcPts val="1050"/>
              </a:spcAft>
            </a:pPr>
            <a:r>
              <a:rPr lang="en-US" sz="4200" b="1" dirty="0">
                <a:solidFill>
                  <a:prstClr val="black"/>
                </a:solidFill>
                <a:latin typeface="Arial" panose="020B0604020202020204" pitchFamily="34" charset="0"/>
                <a:cs typeface="Arial" panose="020B0604020202020204" pitchFamily="34" charset="0"/>
              </a:rPr>
              <a:t>RESULTS</a:t>
            </a:r>
          </a:p>
          <a:p>
            <a:r>
              <a:rPr lang="en-US" sz="42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200" dirty="0">
              <a:solidFill>
                <a:prstClr val="black"/>
              </a:solidFill>
              <a:latin typeface="Arial" panose="020B0604020202020204" pitchFamily="34" charset="0"/>
              <a:cs typeface="Arial" panose="020B0604020202020204" pitchFamily="34" charset="0"/>
            </a:endParaRPr>
          </a:p>
          <a:p>
            <a:pPr marL="500063" indent="-500063">
              <a:buFont typeface="Arial" panose="020B0604020202020204" pitchFamily="34" charset="0"/>
              <a:buChar char="•"/>
            </a:pPr>
            <a:endParaRPr lang="en-US" sz="4200" dirty="0">
              <a:solidFill>
                <a:prstClr val="black"/>
              </a:solidFill>
              <a:latin typeface="Arial" panose="020B0604020202020204" pitchFamily="34" charset="0"/>
              <a:cs typeface="Arial" panose="020B0604020202020204" pitchFamily="34" charset="0"/>
            </a:endParaRPr>
          </a:p>
          <a:p>
            <a:pPr marL="500063" indent="-500063">
              <a:buFont typeface="Arial" panose="020B0604020202020204" pitchFamily="34" charset="0"/>
              <a:buChar char="•"/>
            </a:pPr>
            <a:endParaRPr lang="en-US" sz="4200" dirty="0">
              <a:solidFill>
                <a:prstClr val="black"/>
              </a:solidFill>
              <a:latin typeface="Arial" panose="020B0604020202020204" pitchFamily="34" charset="0"/>
              <a:cs typeface="Arial" panose="020B0604020202020204" pitchFamily="34" charset="0"/>
            </a:endParaRPr>
          </a:p>
          <a:p>
            <a:pPr marL="500063" indent="-500063">
              <a:buFont typeface="Arial" panose="020B0604020202020204" pitchFamily="34" charset="0"/>
              <a:buChar char="•"/>
            </a:pPr>
            <a:endParaRPr lang="en-US" sz="4200" dirty="0">
              <a:solidFill>
                <a:prstClr val="black"/>
              </a:solidFill>
              <a:latin typeface="Arial" panose="020B0604020202020204" pitchFamily="34" charset="0"/>
              <a:cs typeface="Arial" panose="020B0604020202020204" pitchFamily="34" charset="0"/>
            </a:endParaRPr>
          </a:p>
          <a:p>
            <a:pPr marL="500063" indent="-500063">
              <a:buFont typeface="Arial" panose="020B0604020202020204" pitchFamily="34" charset="0"/>
              <a:buChar char="•"/>
            </a:pPr>
            <a:endParaRPr lang="en-US" sz="4200" dirty="0">
              <a:solidFill>
                <a:prstClr val="black"/>
              </a:solidFill>
              <a:latin typeface="Arial" panose="020B0604020202020204" pitchFamily="34" charset="0"/>
              <a:cs typeface="Arial" panose="020B0604020202020204" pitchFamily="34" charset="0"/>
            </a:endParaRPr>
          </a:p>
          <a:p>
            <a:pPr marL="500063" indent="-500063">
              <a:buFont typeface="Arial" panose="020B0604020202020204" pitchFamily="34" charset="0"/>
              <a:buChar char="•"/>
            </a:pPr>
            <a:endParaRPr lang="en-US" sz="4200" dirty="0">
              <a:solidFill>
                <a:prstClr val="black"/>
              </a:solidFill>
              <a:latin typeface="Arial" panose="020B0604020202020204" pitchFamily="34" charset="0"/>
              <a:cs typeface="Arial" panose="020B0604020202020204" pitchFamily="34" charset="0"/>
            </a:endParaRPr>
          </a:p>
          <a:p>
            <a:endParaRPr lang="en-US" sz="4200" dirty="0">
              <a:solidFill>
                <a:prstClr val="black"/>
              </a:solidFill>
              <a:latin typeface="Arial" panose="020B0604020202020204" pitchFamily="34" charset="0"/>
              <a:cs typeface="Arial" panose="020B0604020202020204" pitchFamily="34" charset="0"/>
            </a:endParaRPr>
          </a:p>
          <a:p>
            <a:endParaRPr lang="en-US" sz="4200" dirty="0">
              <a:solidFill>
                <a:prstClr val="black"/>
              </a:solidFill>
              <a:latin typeface="Arial" panose="020B0604020202020204" pitchFamily="34" charset="0"/>
              <a:cs typeface="Arial" panose="020B0604020202020204" pitchFamily="34" charset="0"/>
            </a:endParaRPr>
          </a:p>
          <a:p>
            <a:endParaRPr lang="en-US" sz="4200" dirty="0">
              <a:solidFill>
                <a:prstClr val="black"/>
              </a:solidFill>
              <a:latin typeface="Arial" panose="020B0604020202020204" pitchFamily="34" charset="0"/>
              <a:cs typeface="Arial" panose="020B0604020202020204" pitchFamily="34" charset="0"/>
            </a:endParaRPr>
          </a:p>
          <a:p>
            <a:endParaRPr lang="en-US" sz="4200" dirty="0">
              <a:solidFill>
                <a:prstClr val="black"/>
              </a:solidFill>
              <a:latin typeface="Arial" panose="020B0604020202020204" pitchFamily="34" charset="0"/>
              <a:cs typeface="Arial" panose="020B0604020202020204" pitchFamily="34" charset="0"/>
            </a:endParaRPr>
          </a:p>
          <a:p>
            <a:r>
              <a:rPr lang="en-US" sz="42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endParaRPr lang="en-US" sz="4200" b="1" dirty="0">
              <a:solidFill>
                <a:prstClr val="black"/>
              </a:solidFill>
              <a:latin typeface="Arial" panose="020B0604020202020204" pitchFamily="34" charset="0"/>
              <a:cs typeface="Arial" panose="020B0604020202020204" pitchFamily="34" charset="0"/>
            </a:endParaRPr>
          </a:p>
          <a:p>
            <a:r>
              <a:rPr lang="en-US" sz="4200" b="1" dirty="0">
                <a:solidFill>
                  <a:prstClr val="black"/>
                </a:solidFill>
                <a:latin typeface="Arial" panose="020B0604020202020204" pitchFamily="34" charset="0"/>
                <a:cs typeface="Arial" panose="020B0604020202020204" pitchFamily="34" charset="0"/>
              </a:rPr>
              <a:t>DISCUSSION</a:t>
            </a:r>
          </a:p>
          <a:p>
            <a:pPr>
              <a:spcAft>
                <a:spcPts val="2100"/>
              </a:spcAft>
            </a:pPr>
            <a:r>
              <a:rPr lang="en-US" sz="42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100"/>
              </a:spcAft>
            </a:pPr>
            <a:r>
              <a:rPr lang="en-US" sz="42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200" b="1" dirty="0">
                <a:solidFill>
                  <a:prstClr val="black"/>
                </a:solidFill>
                <a:latin typeface="Arial" panose="020B0604020202020204" pitchFamily="34" charset="0"/>
                <a:cs typeface="Arial" panose="020B0604020202020204" pitchFamily="34" charset="0"/>
              </a:rPr>
              <a:t>then make something better</a:t>
            </a:r>
            <a:r>
              <a:rPr lang="en-US" sz="4200" dirty="0">
                <a:solidFill>
                  <a:prstClr val="black"/>
                </a:solidFill>
                <a:latin typeface="Arial" panose="020B0604020202020204" pitchFamily="34" charset="0"/>
                <a:cs typeface="Arial" panose="020B0604020202020204" pitchFamily="34" charset="0"/>
              </a:rPr>
              <a:t>.</a:t>
            </a:r>
          </a:p>
          <a:p>
            <a:pPr>
              <a:spcAft>
                <a:spcPts val="2100"/>
              </a:spcAft>
            </a:pPr>
            <a:r>
              <a:rPr lang="en-US" sz="4200" dirty="0">
                <a:solidFill>
                  <a:prstClr val="black"/>
                </a:solidFill>
                <a:latin typeface="Arial" panose="020B0604020202020204" pitchFamily="34" charset="0"/>
                <a:cs typeface="Arial" panose="020B0604020202020204" pitchFamily="34" charset="0"/>
              </a:rPr>
              <a:t>Take Mike’s ideas, incorporate some of mine, </a:t>
            </a:r>
            <a:r>
              <a:rPr lang="en-US" sz="4200" b="1" dirty="0">
                <a:solidFill>
                  <a:prstClr val="black"/>
                </a:solidFill>
                <a:latin typeface="Arial" panose="020B0604020202020204" pitchFamily="34" charset="0"/>
                <a:cs typeface="Arial" panose="020B0604020202020204" pitchFamily="34" charset="0"/>
              </a:rPr>
              <a:t>be creative</a:t>
            </a:r>
            <a:r>
              <a:rPr lang="en-US" sz="42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id="{678733BE-059C-47B7-9415-5ADF2F3024F1}"/>
              </a:ext>
            </a:extLst>
          </p:cNvPr>
          <p:cNvSpPr/>
          <p:nvPr/>
        </p:nvSpPr>
        <p:spPr>
          <a:xfrm>
            <a:off x="6400800" y="1"/>
            <a:ext cx="38404800" cy="4876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4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3850" b="1" dirty="0">
              <a:solidFill>
                <a:prstClr val="black"/>
              </a:solidFill>
              <a:latin typeface="Arial" panose="020B0604020202020204" pitchFamily="34" charset="0"/>
              <a:cs typeface="Arial" panose="020B0604020202020204" pitchFamily="34" charset="0"/>
            </a:endParaRPr>
          </a:p>
          <a:p>
            <a:pPr algn="ctr"/>
            <a:r>
              <a:rPr lang="en-US" sz="7700" dirty="0">
                <a:solidFill>
                  <a:prstClr val="black"/>
                </a:solidFill>
                <a:latin typeface="Arial" panose="020B0604020202020204" pitchFamily="34" charset="0"/>
                <a:cs typeface="Arial" panose="020B0604020202020204" pitchFamily="34" charset="0"/>
              </a:rPr>
              <a:t>Andrew R. Smith</a:t>
            </a:r>
          </a:p>
          <a:p>
            <a:pPr algn="ctr"/>
            <a:r>
              <a:rPr lang="en-US" sz="5775"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id="{678733BE-059C-47B7-9415-5ADF2F3024F1}"/>
              </a:ext>
            </a:extLst>
          </p:cNvPr>
          <p:cNvSpPr/>
          <p:nvPr/>
        </p:nvSpPr>
        <p:spPr>
          <a:xfrm>
            <a:off x="17602199" y="23933427"/>
            <a:ext cx="16002002" cy="4870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4880610" rtlCol="0" anchor="ctr"/>
          <a:lstStyle/>
          <a:p>
            <a:pPr algn="r"/>
            <a:r>
              <a:rPr lang="en-US" sz="5250" dirty="0">
                <a:solidFill>
                  <a:prstClr val="black"/>
                </a:solidFill>
                <a:latin typeface="Arial" panose="020B0604020202020204" pitchFamily="34" charset="0"/>
                <a:cs typeface="Arial" panose="020B0604020202020204" pitchFamily="34" charset="0"/>
              </a:rPr>
              <a:t>Poster template: https://osf.io/ayjzg/</a:t>
            </a:r>
          </a:p>
          <a:p>
            <a:pPr algn="r"/>
            <a:r>
              <a:rPr lang="en-US" sz="525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670149" y="2040837"/>
            <a:ext cx="8662700" cy="24255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2575" y="24265180"/>
            <a:ext cx="4139991" cy="4139991"/>
          </a:xfrm>
          <a:prstGeom prst="rect">
            <a:avLst/>
          </a:prstGeom>
          <a:ln>
            <a:solidFill>
              <a:schemeClr val="tx1"/>
            </a:solidFill>
          </a:ln>
        </p:spPr>
      </p:pic>
      <p:graphicFrame>
        <p:nvGraphicFramePr>
          <p:cNvPr id="12" name="Chart 11"/>
          <p:cNvGraphicFramePr>
            <a:graphicFrameLocks/>
          </p:cNvGraphicFramePr>
          <p:nvPr/>
        </p:nvGraphicFramePr>
        <p:xfrm>
          <a:off x="34473874" y="8334790"/>
          <a:ext cx="9462052" cy="56702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473874" y="16064118"/>
          <a:ext cx="9462052" cy="563548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id="{08346F16-E6F8-42FC-BA64-9229E18AAB57}"/>
              </a:ext>
            </a:extLst>
          </p:cNvPr>
          <p:cNvSpPr/>
          <p:nvPr/>
        </p:nvSpPr>
        <p:spPr>
          <a:xfrm>
            <a:off x="13268325" y="20184572"/>
            <a:ext cx="4100513" cy="4100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6970871" y="817653"/>
            <a:ext cx="37264658" cy="5567364"/>
          </a:xfrm>
        </p:spPr>
        <p:txBody>
          <a:bodyPr>
            <a:normAutofit/>
          </a:bodyPr>
          <a:lstStyle/>
          <a:p>
            <a:pPr algn="ctr"/>
            <a:r>
              <a:rPr lang="en-US" sz="18463"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9320749" y="7567612"/>
            <a:ext cx="18850689" cy="18233858"/>
          </a:xfrm>
        </p:spPr>
        <p:txBody>
          <a:bodyPr>
            <a:normAutofit/>
          </a:bodyPr>
          <a:lstStyle/>
          <a:p>
            <a:pPr marL="0" indent="0">
              <a:lnSpc>
                <a:spcPct val="110000"/>
              </a:lnSpc>
              <a:buNone/>
            </a:pPr>
            <a:r>
              <a:rPr lang="en-US" sz="6825" b="1" dirty="0">
                <a:solidFill>
                  <a:schemeClr val="bg1"/>
                </a:solidFill>
                <a:latin typeface="Lato" panose="020F0502020204030203" pitchFamily="34" charset="0"/>
                <a:cs typeface="Arial" panose="020B0604020202020204" pitchFamily="34" charset="0"/>
              </a:rPr>
              <a:t>How do I </a:t>
            </a:r>
            <a:r>
              <a:rPr lang="en-US" sz="6825" b="1" dirty="0">
                <a:solidFill>
                  <a:srgbClr val="C8E6C9"/>
                </a:solidFill>
                <a:latin typeface="Lato" panose="020F0502020204030203" pitchFamily="34" charset="0"/>
                <a:cs typeface="Arial" panose="020B0604020202020204" pitchFamily="34" charset="0"/>
              </a:rPr>
              <a:t>create</a:t>
            </a:r>
            <a:r>
              <a:rPr lang="en-US" sz="6825" b="1" dirty="0">
                <a:solidFill>
                  <a:schemeClr val="bg1"/>
                </a:solidFill>
                <a:latin typeface="Lato" panose="020F0502020204030203" pitchFamily="34" charset="0"/>
                <a:cs typeface="Arial" panose="020B0604020202020204" pitchFamily="34" charset="0"/>
              </a:rPr>
              <a:t> a QR code?</a:t>
            </a:r>
          </a:p>
          <a:p>
            <a:pPr>
              <a:lnSpc>
                <a:spcPct val="110000"/>
              </a:lnSpc>
            </a:pPr>
            <a:r>
              <a:rPr lang="en-US" sz="5250" dirty="0">
                <a:solidFill>
                  <a:srgbClr val="2196F3"/>
                </a:solidFill>
                <a:latin typeface="Lato" panose="020F0502020204030203" pitchFamily="34" charset="0"/>
                <a:cs typeface="Arial" panose="020B0604020202020204" pitchFamily="34" charset="0"/>
                <a:hlinkClick r:id="rId3"/>
              </a:rPr>
              <a:t>https://www.qrcode-monkey.com/</a:t>
            </a:r>
            <a:r>
              <a:rPr lang="en-US" sz="5250" dirty="0">
                <a:solidFill>
                  <a:srgbClr val="2196F3"/>
                </a:solidFill>
                <a:latin typeface="Lato" panose="020F0502020204030203" pitchFamily="34" charset="0"/>
                <a:cs typeface="Arial" panose="020B0604020202020204" pitchFamily="34" charset="0"/>
              </a:rPr>
              <a:t> </a:t>
            </a:r>
            <a:r>
              <a:rPr lang="en-US" sz="5250" dirty="0">
                <a:solidFill>
                  <a:schemeClr val="bg1"/>
                </a:solidFill>
                <a:latin typeface="Lato" panose="020F0502020204030203" pitchFamily="34" charset="0"/>
                <a:cs typeface="Arial" panose="020B0604020202020204" pitchFamily="34" charset="0"/>
              </a:rPr>
              <a:t>is free, URLs don’t expire, and you can add cool features like images.</a:t>
            </a:r>
            <a:br>
              <a:rPr lang="en-US" sz="5250" dirty="0">
                <a:solidFill>
                  <a:srgbClr val="2196F3"/>
                </a:solidFill>
                <a:latin typeface="Lato" panose="020F0502020204030203" pitchFamily="34" charset="0"/>
                <a:cs typeface="Arial" panose="020B0604020202020204" pitchFamily="34" charset="0"/>
              </a:rPr>
            </a:br>
            <a:br>
              <a:rPr lang="en-US" sz="5250" dirty="0">
                <a:solidFill>
                  <a:srgbClr val="2196F3"/>
                </a:solidFill>
                <a:latin typeface="Lato" panose="020F0502020204030203" pitchFamily="34" charset="0"/>
                <a:cs typeface="Arial" panose="020B0604020202020204" pitchFamily="34" charset="0"/>
              </a:rPr>
            </a:br>
            <a:endParaRPr lang="en-US" sz="525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6825"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6825"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6825"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525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525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525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525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525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525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6825" b="1" dirty="0">
                <a:solidFill>
                  <a:schemeClr val="bg1"/>
                </a:solidFill>
                <a:latin typeface="Lato" panose="020F0502020204030203" pitchFamily="34" charset="0"/>
                <a:cs typeface="Arial" panose="020B0604020202020204" pitchFamily="34" charset="0"/>
              </a:rPr>
              <a:t>How can I link the QR to my paper </a:t>
            </a:r>
            <a:r>
              <a:rPr lang="en-US" sz="6825" b="1" i="1" dirty="0">
                <a:solidFill>
                  <a:schemeClr val="bg1"/>
                </a:solidFill>
                <a:latin typeface="Lato" panose="020F0502020204030203" pitchFamily="34" charset="0"/>
                <a:cs typeface="Arial" panose="020B0604020202020204" pitchFamily="34" charset="0"/>
              </a:rPr>
              <a:t>and</a:t>
            </a:r>
            <a:r>
              <a:rPr lang="en-US" sz="6825" b="1" dirty="0">
                <a:solidFill>
                  <a:schemeClr val="bg1"/>
                </a:solidFill>
                <a:latin typeface="Lato" panose="020F0502020204030203" pitchFamily="34" charset="0"/>
                <a:cs typeface="Arial" panose="020B0604020202020204" pitchFamily="34" charset="0"/>
              </a:rPr>
              <a:t> a copy of my poster </a:t>
            </a:r>
            <a:r>
              <a:rPr lang="en-US" sz="6825" b="1" i="1" dirty="0">
                <a:solidFill>
                  <a:schemeClr val="bg1"/>
                </a:solidFill>
                <a:latin typeface="Lato" panose="020F0502020204030203" pitchFamily="34" charset="0"/>
                <a:cs typeface="Arial" panose="020B0604020202020204" pitchFamily="34" charset="0"/>
              </a:rPr>
              <a:t>and</a:t>
            </a:r>
            <a:r>
              <a:rPr lang="en-US" sz="6825"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5250" dirty="0">
                <a:solidFill>
                  <a:schemeClr val="bg1"/>
                </a:solidFill>
                <a:latin typeface="Lato" panose="020F0502020204030203" pitchFamily="34" charset="0"/>
                <a:cs typeface="Arial" panose="020B0604020202020204" pitchFamily="34" charset="0"/>
              </a:rPr>
              <a:t>Try creating a multi-page link for free via </a:t>
            </a:r>
            <a:r>
              <a:rPr lang="en-US" sz="5250" dirty="0">
                <a:solidFill>
                  <a:schemeClr val="bg1"/>
                </a:solidFill>
                <a:latin typeface="Lato" panose="020F0502020204030203" pitchFamily="34" charset="0"/>
                <a:cs typeface="Arial" panose="020B0604020202020204" pitchFamily="34" charset="0"/>
                <a:hlinkClick r:id="rId2"/>
              </a:rPr>
              <a:t>https://linktr.ee/</a:t>
            </a:r>
            <a:r>
              <a:rPr lang="en-US" sz="5250" dirty="0">
                <a:solidFill>
                  <a:schemeClr val="bg1"/>
                </a:solidFill>
                <a:latin typeface="Lato" panose="020F0502020204030203" pitchFamily="34" charset="0"/>
                <a:cs typeface="Arial" panose="020B0604020202020204" pitchFamily="34" charset="0"/>
              </a:rPr>
              <a:t>. </a:t>
            </a:r>
            <a:r>
              <a:rPr lang="en-US" sz="525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268325" y="7567612"/>
            <a:ext cx="4100513" cy="4100513"/>
          </a:xfrm>
          <a:prstGeom prst="rect">
            <a:avLst/>
          </a:prstGeom>
        </p:spPr>
      </p:pic>
      <p:pic>
        <p:nvPicPr>
          <p:cNvPr id="7" name="Picture 6">
            <a:hlinkClick r:id="rId6"/>
            <a:extLst>
              <a:ext uri="{FF2B5EF4-FFF2-40B4-BE49-F238E27FC236}">
                <a16:creationId xmlns:a16="http://schemas.microsoft.com/office/drawing/2014/main" id="{CAF5EFFD-3E2B-4BB2-93BE-1BF0E052C2B9}"/>
              </a:ext>
            </a:extLst>
          </p:cNvPr>
          <p:cNvPicPr>
            <a:picLocks noChangeAspect="1"/>
          </p:cNvPicPr>
          <p:nvPr/>
        </p:nvPicPr>
        <p:blipFill>
          <a:blip r:embed="rId7"/>
          <a:stretch>
            <a:fillRect/>
          </a:stretch>
        </p:blipFill>
        <p:spPr>
          <a:xfrm>
            <a:off x="13268325" y="13535025"/>
            <a:ext cx="4100513" cy="3933825"/>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6739304" y="13266711"/>
            <a:ext cx="5195521" cy="1708160"/>
          </a:xfrm>
          <a:prstGeom prst="rect">
            <a:avLst/>
          </a:prstGeom>
          <a:noFill/>
        </p:spPr>
        <p:txBody>
          <a:bodyPr wrap="square" rtlCol="0">
            <a:spAutoFit/>
          </a:bodyPr>
          <a:lstStyle/>
          <a:p>
            <a:pPr algn="r"/>
            <a:r>
              <a:rPr lang="en-US" sz="3500" b="1" dirty="0">
                <a:solidFill>
                  <a:schemeClr val="bg1"/>
                </a:solidFill>
              </a:rPr>
              <a:t>Ctrl-click</a:t>
            </a:r>
            <a:r>
              <a:rPr lang="en-US" sz="35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9782821" y="15117679"/>
            <a:ext cx="3032816" cy="1810753"/>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24" name="TextBox 23">
            <a:extLst>
              <a:ext uri="{FF2B5EF4-FFF2-40B4-BE49-F238E27FC236}">
                <a16:creationId xmlns:a16="http://schemas.microsoft.com/office/drawing/2014/main" id="{7DF8CF84-10E7-4689-A819-230811EEEDBF}"/>
              </a:ext>
            </a:extLst>
          </p:cNvPr>
          <p:cNvSpPr txBox="1"/>
          <p:nvPr/>
        </p:nvSpPr>
        <p:spPr>
          <a:xfrm>
            <a:off x="13150766" y="17667205"/>
            <a:ext cx="4700588" cy="1223412"/>
          </a:xfrm>
          <a:prstGeom prst="rect">
            <a:avLst/>
          </a:prstGeom>
          <a:noFill/>
        </p:spPr>
        <p:txBody>
          <a:bodyPr wrap="square" rtlCol="0">
            <a:spAutoFit/>
          </a:bodyPr>
          <a:lstStyle/>
          <a:p>
            <a:r>
              <a:rPr lang="en-US" sz="2450" dirty="0">
                <a:solidFill>
                  <a:schemeClr val="bg1"/>
                </a:solidFill>
              </a:rPr>
              <a:t>Donated by</a:t>
            </a:r>
            <a:r>
              <a:rPr lang="en-US" sz="2450" b="1" dirty="0">
                <a:solidFill>
                  <a:schemeClr val="bg1"/>
                </a:solidFill>
              </a:rPr>
              <a:t> </a:t>
            </a:r>
            <a:r>
              <a:rPr lang="en-US" sz="2450" b="1" dirty="0">
                <a:solidFill>
                  <a:schemeClr val="bg1"/>
                </a:solidFill>
                <a:hlinkClick r:id="rId8">
                  <a:extLst>
                    <a:ext uri="{A12FA001-AC4F-418D-AE19-62706E023703}">
                      <ahyp:hlinkClr xmlns:ahyp="http://schemas.microsoft.com/office/drawing/2018/hyperlinkcolor" val="tx"/>
                    </a:ext>
                  </a:extLst>
                </a:hlinkClick>
              </a:rPr>
              <a:t>@kristinrojasmd</a:t>
            </a:r>
            <a:endParaRPr lang="en-US" sz="2450" b="1" dirty="0">
              <a:solidFill>
                <a:schemeClr val="bg1"/>
              </a:solidFill>
            </a:endParaRPr>
          </a:p>
          <a:p>
            <a:r>
              <a:rPr lang="en-US" sz="2450" dirty="0">
                <a:hlinkClick r:id="rId6"/>
              </a:rPr>
              <a:t>https://twitter.com/kristinrojasmd/status/1124418213050298368</a:t>
            </a:r>
            <a:endParaRPr lang="en-US" sz="2450" dirty="0">
              <a:solidFill>
                <a:schemeClr val="bg1"/>
              </a:solidFill>
            </a:endParaRPr>
          </a:p>
        </p:txBody>
      </p:sp>
      <p:pic>
        <p:nvPicPr>
          <p:cNvPr id="7170" name="Picture 2" descr="Related image">
            <a:hlinkClick r:id="rId2"/>
            <a:extLst>
              <a:ext uri="{FF2B5EF4-FFF2-40B4-BE49-F238E27FC236}">
                <a16:creationId xmlns:a16="http://schemas.microsoft.com/office/drawing/2014/main"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97828" y="21507642"/>
            <a:ext cx="3779960" cy="108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9499187" y="1169697"/>
            <a:ext cx="37264658" cy="5567364"/>
          </a:xfrm>
        </p:spPr>
        <p:txBody>
          <a:bodyPr>
            <a:noAutofit/>
          </a:bodyPr>
          <a:lstStyle/>
          <a:p>
            <a:pPr>
              <a:lnSpc>
                <a:spcPct val="120000"/>
              </a:lnSpc>
            </a:pPr>
            <a:r>
              <a:rPr lang="en-US" sz="15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Research that influenced this design:</a:t>
            </a:r>
            <a:br>
              <a:rPr lang="en-US" sz="15400"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9013" dirty="0" err="1">
                <a:solidFill>
                  <a:schemeClr val="bg1"/>
                </a:solidFill>
                <a:latin typeface="Lato Thin" panose="020F0502020204030203" pitchFamily="34" charset="0"/>
                <a:ea typeface="Lato Thin" panose="020F0502020204030203" pitchFamily="34" charset="0"/>
                <a:cs typeface="Lato Thin" panose="020F0502020204030203" pitchFamily="34" charset="0"/>
              </a:rPr>
              <a:t>a.k.a</a:t>
            </a:r>
            <a:r>
              <a:rPr lang="en-US" sz="9013"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9013"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r>
              <a:rPr lang="en-US" sz="9013" dirty="0">
                <a:solidFill>
                  <a:schemeClr val="bg1"/>
                </a:solidFill>
                <a:latin typeface="Lato Thin" panose="020F0502020204030203" pitchFamily="34" charset="0"/>
                <a:ea typeface="Lato Thin" panose="020F0502020204030203" pitchFamily="34" charset="0"/>
                <a:cs typeface="Lato Thin" panose="020F0502020204030203" pitchFamily="34" charset="0"/>
              </a:rPr>
              <a:t>I need some ammo to help persuade my faculty to try this.</a:t>
            </a:r>
            <a:r>
              <a:rPr lang="en-US" sz="9013"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endParaRPr lang="en-US" sz="15400" dirty="0">
              <a:solidFill>
                <a:srgbClr val="EA4C89"/>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0EFBD90B-664B-444D-8CE5-382FB3D42358}"/>
              </a:ext>
            </a:extLst>
          </p:cNvPr>
          <p:cNvSpPr txBox="1"/>
          <p:nvPr/>
        </p:nvSpPr>
        <p:spPr>
          <a:xfrm>
            <a:off x="9499187" y="8353045"/>
            <a:ext cx="29315664" cy="13018949"/>
          </a:xfrm>
          <a:prstGeom prst="rect">
            <a:avLst/>
          </a:prstGeom>
          <a:noFill/>
        </p:spPr>
        <p:txBody>
          <a:bodyPr wrap="square" rtlCol="0">
            <a:spAutoFit/>
          </a:bodyPr>
          <a:lstStyle/>
          <a:p>
            <a:r>
              <a:rPr lang="en-US" sz="7000" dirty="0">
                <a:solidFill>
                  <a:schemeClr val="bg1"/>
                </a:solidFill>
              </a:rPr>
              <a:t>1. Need to know </a:t>
            </a:r>
            <a:r>
              <a:rPr lang="en-US" sz="7000" dirty="0">
                <a:solidFill>
                  <a:srgbClr val="FF0000"/>
                </a:solidFill>
              </a:rPr>
              <a:t>&gt;</a:t>
            </a:r>
            <a:r>
              <a:rPr lang="en-US" sz="7000" dirty="0">
                <a:solidFill>
                  <a:schemeClr val="bg1"/>
                </a:solidFill>
              </a:rPr>
              <a:t> Nice to know</a:t>
            </a:r>
          </a:p>
          <a:p>
            <a:r>
              <a:rPr lang="en-US" sz="7000" dirty="0">
                <a:solidFill>
                  <a:schemeClr val="bg1"/>
                </a:solidFill>
                <a:hlinkClick r:id="rId2"/>
              </a:rPr>
              <a:t>https://www.nngroup.com/articles/inverted-pyramid</a:t>
            </a:r>
            <a:endParaRPr lang="en-US" sz="7000" dirty="0">
              <a:solidFill>
                <a:schemeClr val="bg1"/>
              </a:solidFill>
            </a:endParaRPr>
          </a:p>
          <a:p>
            <a:endParaRPr lang="en-US" sz="7000" dirty="0">
              <a:solidFill>
                <a:schemeClr val="bg1"/>
              </a:solidFill>
            </a:endParaRPr>
          </a:p>
          <a:p>
            <a:r>
              <a:rPr lang="en-US" sz="7000" dirty="0">
                <a:solidFill>
                  <a:schemeClr val="bg1"/>
                </a:solidFill>
              </a:rPr>
              <a:t>2. Plain language is interpreted faster.</a:t>
            </a:r>
          </a:p>
          <a:p>
            <a:r>
              <a:rPr lang="en-US" sz="7000" dirty="0">
                <a:solidFill>
                  <a:schemeClr val="bg1"/>
                </a:solidFill>
                <a:hlinkClick r:id="rId3"/>
              </a:rPr>
              <a:t>https://www.nngroup.com/videos/plain-language-for-experts/</a:t>
            </a:r>
            <a:endParaRPr lang="en-US" sz="7000" dirty="0">
              <a:solidFill>
                <a:schemeClr val="bg1"/>
              </a:solidFill>
            </a:endParaRPr>
          </a:p>
          <a:p>
            <a:r>
              <a:rPr lang="en-US" sz="7000" dirty="0">
                <a:solidFill>
                  <a:schemeClr val="bg1"/>
                </a:solidFill>
                <a:hlinkClick r:id="rId4"/>
              </a:rPr>
              <a:t>https://www.nngroup.com/articles/plain-language-experts/</a:t>
            </a:r>
            <a:endParaRPr lang="en-US" sz="7000" dirty="0">
              <a:solidFill>
                <a:schemeClr val="bg1"/>
              </a:solidFill>
            </a:endParaRPr>
          </a:p>
          <a:p>
            <a:endParaRPr lang="en-US" sz="7000" dirty="0">
              <a:solidFill>
                <a:schemeClr val="bg1"/>
              </a:solidFill>
            </a:endParaRPr>
          </a:p>
          <a:p>
            <a:r>
              <a:rPr lang="en-US" sz="7000" dirty="0">
                <a:solidFill>
                  <a:schemeClr val="bg1"/>
                </a:solidFill>
              </a:rPr>
              <a:t>3. Interaction cost.</a:t>
            </a:r>
          </a:p>
          <a:p>
            <a:r>
              <a:rPr lang="en-US" sz="7000" dirty="0">
                <a:solidFill>
                  <a:schemeClr val="bg1"/>
                </a:solidFill>
                <a:hlinkClick r:id="rId5"/>
              </a:rPr>
              <a:t>https://www.nngroup.com/articles/interaction-cost-definition/  </a:t>
            </a:r>
            <a:endParaRPr lang="en-US" sz="7000" dirty="0">
              <a:solidFill>
                <a:schemeClr val="bg1"/>
              </a:solidFill>
            </a:endParaRPr>
          </a:p>
          <a:p>
            <a:endParaRPr lang="en-US" sz="7000" dirty="0">
              <a:solidFill>
                <a:schemeClr val="bg1"/>
              </a:solidFill>
            </a:endParaRPr>
          </a:p>
          <a:p>
            <a:r>
              <a:rPr lang="en-US" sz="7000" dirty="0">
                <a:solidFill>
                  <a:schemeClr val="bg1"/>
                </a:solidFill>
              </a:rPr>
              <a:t>4. Effective designs minimize cognitive load</a:t>
            </a:r>
          </a:p>
          <a:p>
            <a:r>
              <a:rPr lang="en-US" sz="7000" dirty="0">
                <a:solidFill>
                  <a:schemeClr val="bg1"/>
                </a:solidFill>
                <a:hlinkClick r:id="rId6"/>
              </a:rPr>
              <a:t>https://www.nngroup.com/articles/minimize-cognitive-load/</a:t>
            </a:r>
            <a:endParaRPr lang="en-US" sz="7000" dirty="0">
              <a:solidFill>
                <a:schemeClr val="bg1"/>
              </a:solidFill>
            </a:endParaRPr>
          </a:p>
        </p:txBody>
      </p:sp>
    </p:spTree>
    <p:extLst>
      <p:ext uri="{BB962C8B-B14F-4D97-AF65-F5344CB8AC3E}">
        <p14:creationId xmlns:p14="http://schemas.microsoft.com/office/powerpoint/2010/main" val="33736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6970871" y="817653"/>
            <a:ext cx="37264658" cy="5567364"/>
          </a:xfrm>
        </p:spPr>
        <p:txBody>
          <a:bodyPr>
            <a:normAutofit/>
          </a:bodyPr>
          <a:lstStyle/>
          <a:p>
            <a:pPr algn="ctr"/>
            <a:r>
              <a:rPr lang="en-US" sz="18463"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2409628" y="7170127"/>
            <a:ext cx="26387144" cy="18233858"/>
          </a:xfrm>
        </p:spPr>
        <p:txBody>
          <a:bodyPr>
            <a:normAutofit/>
          </a:bodyPr>
          <a:lstStyle/>
          <a:p>
            <a:pPr marL="0" indent="0">
              <a:lnSpc>
                <a:spcPct val="110000"/>
              </a:lnSpc>
              <a:buNone/>
            </a:pPr>
            <a:r>
              <a:rPr lang="en-US" sz="5775"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5775"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5775" dirty="0" err="1">
                <a:solidFill>
                  <a:schemeClr val="bg1"/>
                </a:solidFill>
                <a:latin typeface="Lato" panose="020F0502020204030203" pitchFamily="34" charset="0"/>
                <a:cs typeface="Arial" panose="020B0604020202020204" pitchFamily="34" charset="0"/>
              </a:rPr>
              <a:t>cut</a:t>
            </a:r>
            <a:r>
              <a:rPr lang="en-US" sz="5775" dirty="0">
                <a:solidFill>
                  <a:schemeClr val="bg1"/>
                </a:solidFill>
                <a:latin typeface="Lato" panose="020F0502020204030203" pitchFamily="34" charset="0"/>
                <a:cs typeface="Arial" panose="020B0604020202020204" pitchFamily="34" charset="0"/>
              </a:rPr>
              <a:t> </a:t>
            </a:r>
            <a:r>
              <a:rPr lang="en-US" sz="5775" dirty="0" err="1">
                <a:solidFill>
                  <a:schemeClr val="bg1"/>
                </a:solidFill>
                <a:latin typeface="Lato" panose="020F0502020204030203" pitchFamily="34" charset="0"/>
                <a:cs typeface="Arial" panose="020B0604020202020204" pitchFamily="34" charset="0"/>
              </a:rPr>
              <a:t>cut</a:t>
            </a:r>
            <a:r>
              <a:rPr lang="en-US" sz="5775" dirty="0">
                <a:solidFill>
                  <a:schemeClr val="bg1"/>
                </a:solidFill>
                <a:latin typeface="Lato" panose="020F0502020204030203" pitchFamily="34" charset="0"/>
                <a:cs typeface="Arial" panose="020B0604020202020204" pitchFamily="34" charset="0"/>
              </a:rPr>
              <a:t>.</a:t>
            </a:r>
          </a:p>
          <a:p>
            <a:pPr>
              <a:lnSpc>
                <a:spcPct val="110000"/>
              </a:lnSpc>
            </a:pPr>
            <a:r>
              <a:rPr lang="en-US" sz="5775"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5775" dirty="0">
                <a:solidFill>
                  <a:schemeClr val="bg1"/>
                </a:solidFill>
                <a:latin typeface="Lato" panose="020F0502020204030203" pitchFamily="34" charset="0"/>
                <a:cs typeface="Arial" panose="020B0604020202020204" pitchFamily="34" charset="0"/>
              </a:rPr>
            </a:br>
            <a:endParaRPr lang="en-US" sz="5775" dirty="0">
              <a:solidFill>
                <a:schemeClr val="bg1"/>
              </a:solidFill>
              <a:latin typeface="Lato" panose="020F0502020204030203" pitchFamily="34" charset="0"/>
            </a:endParaRPr>
          </a:p>
          <a:p>
            <a:pPr marL="0" indent="0">
              <a:lnSpc>
                <a:spcPct val="110000"/>
              </a:lnSpc>
              <a:buNone/>
            </a:pPr>
            <a:r>
              <a:rPr lang="en-US" sz="5775"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5775"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6970871" y="817653"/>
            <a:ext cx="37264658" cy="5567364"/>
          </a:xfrm>
        </p:spPr>
        <p:txBody>
          <a:bodyPr>
            <a:noAutofit/>
          </a:bodyPr>
          <a:lstStyle/>
          <a:p>
            <a:pPr algn="ctr"/>
            <a:r>
              <a:rPr lang="en-US" sz="18463"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7548721" y="6385017"/>
            <a:ext cx="37264658" cy="20240533"/>
          </a:xfrm>
        </p:spPr>
        <p:txBody>
          <a:bodyPr>
            <a:normAutofit/>
          </a:bodyPr>
          <a:lstStyle/>
          <a:p>
            <a:pPr marL="0" indent="0">
              <a:lnSpc>
                <a:spcPct val="110000"/>
              </a:lnSpc>
              <a:buNone/>
            </a:pPr>
            <a:r>
              <a:rPr lang="en-US" sz="7000" b="1" dirty="0">
                <a:highlight>
                  <a:srgbClr val="FFF59D"/>
                </a:highlight>
                <a:latin typeface="Lato" panose="020F0502020204030203" charset="0"/>
              </a:rPr>
              <a:t>Short version:</a:t>
            </a:r>
            <a:r>
              <a:rPr lang="en-US" sz="7000" dirty="0">
                <a:solidFill>
                  <a:schemeClr val="bg1"/>
                </a:solidFill>
                <a:latin typeface="Lato" panose="020F0502020204030203" charset="0"/>
              </a:rPr>
              <a:t> I highly recommend making a video using </a:t>
            </a:r>
            <a:r>
              <a:rPr lang="en-US" sz="7000" u="sng" dirty="0">
                <a:highlight>
                  <a:srgbClr val="FFF59D"/>
                </a:highlight>
                <a:latin typeface="Lato" panose="020F0502020204030203" charset="0"/>
                <a:hlinkClick r:id="rId2" tooltip="http://Vyond.com">
                  <a:extLst>
                    <a:ext uri="{A12FA001-AC4F-418D-AE19-62706E023703}">
                      <ahyp:hlinkClr xmlns:ahyp="http://schemas.microsoft.com/office/drawing/2018/hyperlinkcolor" val="tx"/>
                    </a:ext>
                  </a:extLst>
                </a:hlinkClick>
              </a:rPr>
              <a:t>Vyond.com</a:t>
            </a:r>
            <a:r>
              <a:rPr lang="en-US" sz="7000" dirty="0">
                <a:solidFill>
                  <a:schemeClr val="bg1"/>
                </a:solidFill>
                <a:latin typeface="Lato" panose="020F0502020204030203" charset="0"/>
              </a:rPr>
              <a:t> if it's your first one and you don't want to go insane for a year like I did. It’s fun, easy, and works perfectly well for most projects!</a:t>
            </a:r>
          </a:p>
          <a:p>
            <a:pPr marL="0" indent="0">
              <a:lnSpc>
                <a:spcPct val="110000"/>
              </a:lnSpc>
              <a:buNone/>
            </a:pPr>
            <a:endParaRPr lang="en-US" sz="7000" b="1" dirty="0">
              <a:solidFill>
                <a:schemeClr val="bg1"/>
              </a:solidFill>
              <a:highlight>
                <a:srgbClr val="FFFF00"/>
              </a:highlight>
              <a:latin typeface="Lato" panose="020F0502020204030203" charset="0"/>
            </a:endParaRPr>
          </a:p>
          <a:p>
            <a:pPr>
              <a:lnSpc>
                <a:spcPct val="110000"/>
              </a:lnSpc>
            </a:pPr>
            <a:r>
              <a:rPr lang="en-US" sz="7000" b="1" dirty="0">
                <a:solidFill>
                  <a:schemeClr val="bg1"/>
                </a:solidFill>
                <a:latin typeface="Lato" panose="020F0502020204030203" charset="0"/>
              </a:rPr>
              <a:t>Animation:</a:t>
            </a:r>
            <a:r>
              <a:rPr lang="en-US" sz="7000" dirty="0">
                <a:solidFill>
                  <a:schemeClr val="bg1"/>
                </a:solidFill>
                <a:latin typeface="Lato" panose="020F0502020204030203" charset="0"/>
              </a:rPr>
              <a:t> Most of the animation was done in </a:t>
            </a:r>
            <a:r>
              <a:rPr lang="en-US" sz="7000" dirty="0">
                <a:solidFill>
                  <a:srgbClr val="EA4C89"/>
                </a:solidFill>
                <a:latin typeface="Lato" panose="020F0502020204030203" charset="0"/>
              </a:rPr>
              <a:t>Adobe After Effects</a:t>
            </a:r>
            <a:r>
              <a:rPr lang="en-US" sz="7000" dirty="0">
                <a:solidFill>
                  <a:schemeClr val="bg1"/>
                </a:solidFill>
                <a:latin typeface="Lato" panose="020F0502020204030203" charset="0"/>
              </a:rPr>
              <a:t>, which is super powerful but had a bit of learning curve for me. </a:t>
            </a:r>
          </a:p>
          <a:p>
            <a:pPr>
              <a:lnSpc>
                <a:spcPct val="110000"/>
              </a:lnSpc>
            </a:pPr>
            <a:r>
              <a:rPr lang="en-US" sz="7000" b="1" dirty="0">
                <a:solidFill>
                  <a:schemeClr val="bg1"/>
                </a:solidFill>
                <a:latin typeface="Lato" panose="020F0502020204030203" charset="0"/>
              </a:rPr>
              <a:t>Graphics:</a:t>
            </a:r>
            <a:r>
              <a:rPr lang="en-US" sz="7000" dirty="0">
                <a:solidFill>
                  <a:schemeClr val="bg1"/>
                </a:solidFill>
                <a:latin typeface="Lato" panose="020F0502020204030203" charset="0"/>
              </a:rPr>
              <a:t> A combination of </a:t>
            </a:r>
            <a:r>
              <a:rPr lang="en-US" sz="7000" dirty="0" err="1">
                <a:solidFill>
                  <a:srgbClr val="EA4C89"/>
                </a:solidFill>
                <a:latin typeface="Lato" panose="020F0502020204030203" charset="0"/>
              </a:rPr>
              <a:t>VectorStock</a:t>
            </a:r>
            <a:r>
              <a:rPr lang="en-US" sz="7000" dirty="0">
                <a:solidFill>
                  <a:schemeClr val="bg1"/>
                </a:solidFill>
                <a:latin typeface="Lato" panose="020F0502020204030203" charset="0"/>
              </a:rPr>
              <a:t> and custom graphics I made in Adobe Illustrator.</a:t>
            </a:r>
          </a:p>
          <a:p>
            <a:pPr>
              <a:lnSpc>
                <a:spcPct val="110000"/>
              </a:lnSpc>
            </a:pPr>
            <a:r>
              <a:rPr lang="en-US" sz="7000" b="1" dirty="0">
                <a:solidFill>
                  <a:schemeClr val="bg1"/>
                </a:solidFill>
                <a:latin typeface="Lato" panose="020F0502020204030203" charset="0"/>
              </a:rPr>
              <a:t>Characters </a:t>
            </a:r>
            <a:r>
              <a:rPr lang="en-US" sz="7000" dirty="0">
                <a:solidFill>
                  <a:schemeClr val="bg1"/>
                </a:solidFill>
                <a:latin typeface="Lato" panose="020F0502020204030203" charset="0"/>
              </a:rPr>
              <a:t>were mostly from </a:t>
            </a:r>
            <a:r>
              <a:rPr lang="en-US" sz="7000" u="sng" dirty="0">
                <a:solidFill>
                  <a:schemeClr val="bg1"/>
                </a:solidFill>
                <a:latin typeface="Lato" panose="020F0502020204030203" charset="0"/>
                <a:hlinkClick r:id="rId2" tooltip="http://Vyond.com">
                  <a:extLst>
                    <a:ext uri="{A12FA001-AC4F-418D-AE19-62706E023703}">
                      <ahyp:hlinkClr xmlns:ahyp="http://schemas.microsoft.com/office/drawing/2018/hyperlinkcolor" val="tx"/>
                    </a:ext>
                  </a:extLst>
                </a:hlinkClick>
              </a:rPr>
              <a:t>(http://Vyond.com) Vyond.com</a:t>
            </a:r>
            <a:r>
              <a:rPr lang="en-US" sz="7000" dirty="0">
                <a:solidFill>
                  <a:schemeClr val="bg1"/>
                </a:solidFill>
                <a:latin typeface="Lato" panose="020F0502020204030203" charset="0"/>
              </a:rPr>
              <a:t>. I got the facial expressions, etc. right in </a:t>
            </a:r>
            <a:r>
              <a:rPr lang="en-US" sz="7000" dirty="0" err="1">
                <a:solidFill>
                  <a:srgbClr val="EA4C89"/>
                </a:solidFill>
                <a:latin typeface="Lato" panose="020F0502020204030203" charset="0"/>
              </a:rPr>
              <a:t>Vyond</a:t>
            </a:r>
            <a:r>
              <a:rPr lang="en-US" sz="7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7000" b="1" dirty="0">
                <a:solidFill>
                  <a:schemeClr val="bg1"/>
                </a:solidFill>
                <a:latin typeface="Lato" panose="020F0502020204030203" charset="0"/>
              </a:rPr>
              <a:t>Sound effects:</a:t>
            </a:r>
            <a:r>
              <a:rPr lang="en-US" sz="7000" dirty="0">
                <a:solidFill>
                  <a:schemeClr val="bg1"/>
                </a:solidFill>
                <a:latin typeface="Lato" panose="020F0502020204030203" charset="0"/>
              </a:rPr>
              <a:t> </a:t>
            </a:r>
            <a:r>
              <a:rPr lang="en-US" sz="7000" dirty="0" err="1">
                <a:solidFill>
                  <a:srgbClr val="EA4C89"/>
                </a:solidFill>
                <a:latin typeface="Lato" panose="020F0502020204030203" charset="0"/>
              </a:rPr>
              <a:t>AudioJungle</a:t>
            </a:r>
            <a:r>
              <a:rPr lang="en-US" sz="7000" dirty="0">
                <a:solidFill>
                  <a:schemeClr val="bg1"/>
                </a:solidFill>
                <a:latin typeface="Lato" panose="020F0502020204030203" charset="0"/>
              </a:rPr>
              <a:t>.</a:t>
            </a:r>
          </a:p>
          <a:p>
            <a:pPr>
              <a:lnSpc>
                <a:spcPct val="110000"/>
              </a:lnSpc>
            </a:pPr>
            <a:r>
              <a:rPr lang="en-US" sz="7000" b="1" dirty="0">
                <a:solidFill>
                  <a:schemeClr val="bg1"/>
                </a:solidFill>
                <a:latin typeface="Lato" panose="020F0502020204030203" charset="0"/>
              </a:rPr>
              <a:t>Voice </a:t>
            </a:r>
            <a:r>
              <a:rPr lang="en-US" sz="7000" dirty="0">
                <a:solidFill>
                  <a:schemeClr val="bg1"/>
                </a:solidFill>
                <a:latin typeface="Lato" panose="020F0502020204030203" charset="0"/>
              </a:rPr>
              <a:t>was my own voice with the bass boosted for a little of that radio announcer vibration, courtesy of </a:t>
            </a:r>
            <a:r>
              <a:rPr lang="en-US" sz="7000" dirty="0">
                <a:solidFill>
                  <a:srgbClr val="EA4C89"/>
                </a:solidFill>
                <a:latin typeface="Lato" panose="020F0502020204030203" charset="0"/>
              </a:rPr>
              <a:t>Adobe Audition</a:t>
            </a:r>
            <a:r>
              <a:rPr lang="en-US" sz="7000" dirty="0">
                <a:solidFill>
                  <a:schemeClr val="bg1"/>
                </a:solidFill>
                <a:latin typeface="Lato" panose="020F0502020204030203" charset="0"/>
              </a:rPr>
              <a:t>.</a:t>
            </a:r>
          </a:p>
        </p:txBody>
      </p:sp>
    </p:spTree>
    <p:extLst>
      <p:ext uri="{BB962C8B-B14F-4D97-AF65-F5344CB8AC3E}">
        <p14:creationId xmlns:p14="http://schemas.microsoft.com/office/powerpoint/2010/main" val="385762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BFFF44-E754-444A-93D6-75FC6AA77585}"/>
              </a:ext>
            </a:extLst>
          </p:cNvPr>
          <p:cNvSpPr/>
          <p:nvPr/>
        </p:nvSpPr>
        <p:spPr>
          <a:xfrm>
            <a:off x="14801850" y="6368156"/>
            <a:ext cx="21602700" cy="15604272"/>
          </a:xfrm>
          <a:prstGeom prst="rect">
            <a:avLst/>
          </a:prstGeom>
        </p:spPr>
        <p:txBody>
          <a:bodyPr>
            <a:spAutoFit/>
          </a:bodyPr>
          <a:lstStyle/>
          <a:p>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isn’t about making things look pretty. It’s about </a:t>
            </a:r>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directing attention</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a:p>
            <a:endPar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Great design is </a:t>
            </a:r>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subtle</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b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br>
            <a:b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should feel like </a:t>
            </a:r>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problem-solving</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p>
          <a:p>
            <a:endPar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UX designers feel a surge of happiness when they get to </a:t>
            </a:r>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delete</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 something.</a:t>
            </a:r>
          </a:p>
          <a:p>
            <a:endPar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When it looks too simple</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 to represent the amount of time you put into it, </a:t>
            </a:r>
            <a:r>
              <a:rPr lang="en-US" sz="8400" dirty="0">
                <a:solidFill>
                  <a:srgbClr val="EA4C89"/>
                </a:solidFill>
                <a:latin typeface="Lato Thin" panose="020F0502020204030203" pitchFamily="34" charset="0"/>
                <a:ea typeface="Lato Thin" panose="020F0502020204030203" pitchFamily="34" charset="0"/>
                <a:cs typeface="Lato Thin" panose="020F0502020204030203" pitchFamily="34" charset="0"/>
              </a:rPr>
              <a:t>you’re done</a:t>
            </a:r>
            <a:r>
              <a:rPr lang="en-US" sz="84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p:txBody>
      </p:sp>
    </p:spTree>
    <p:extLst>
      <p:ext uri="{BB962C8B-B14F-4D97-AF65-F5344CB8AC3E}">
        <p14:creationId xmlns:p14="http://schemas.microsoft.com/office/powerpoint/2010/main" val="2434444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8541072" y="0"/>
            <a:ext cx="8736939" cy="2880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75" b="1" i="1" dirty="0">
                <a:latin typeface="Lato" panose="020F0502020204030203" pitchFamily="34" charset="0"/>
                <a:cs typeface="Lato" panose="020F0502020204030203" pitchFamily="34" charset="0"/>
              </a:rPr>
              <a:t>Non-Cognitive Predictors of Student Success:</a:t>
            </a:r>
            <a:br>
              <a:rPr lang="en-US" sz="1575" i="1" dirty="0">
                <a:latin typeface="Lato" panose="020F0502020204030203" pitchFamily="34" charset="0"/>
                <a:cs typeface="Lato" panose="020F0502020204030203" pitchFamily="34" charset="0"/>
              </a:rPr>
            </a:br>
            <a:r>
              <a:rPr lang="en-US" sz="1575" i="1" dirty="0">
                <a:latin typeface="Lato" panose="020F0502020204030203" pitchFamily="34" charset="0"/>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4000500" y="0"/>
            <a:ext cx="10125072" cy="2880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5367641" y="1832585"/>
            <a:ext cx="22729555" cy="9421276"/>
          </a:xfrm>
        </p:spPr>
        <p:txBody>
          <a:bodyPr anchor="t">
            <a:noAutofit/>
          </a:bodyPr>
          <a:lstStyle/>
          <a:p>
            <a:pPr algn="l">
              <a:lnSpc>
                <a:spcPct val="150000"/>
              </a:lnSpc>
            </a:pP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0938"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0938"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0938"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4884696" y="5185846"/>
            <a:ext cx="8368490" cy="17483889"/>
          </a:xfrm>
          <a:prstGeom prst="rect">
            <a:avLst/>
          </a:prstGeom>
          <a:noFill/>
        </p:spPr>
        <p:txBody>
          <a:bodyPr wrap="square" rtlCol="0">
            <a:spAutoFit/>
          </a:bodyPr>
          <a:lstStyle/>
          <a:p>
            <a:pPr>
              <a:lnSpc>
                <a:spcPct val="120000"/>
              </a:lnSpc>
            </a:pPr>
            <a:r>
              <a:rPr lang="en-US" sz="3150" b="1" dirty="0">
                <a:latin typeface="Lato" panose="020F0502020204030203" pitchFamily="34" charset="0"/>
                <a:cs typeface="Segoe UI" panose="020B0502040204020203" pitchFamily="34" charset="0"/>
              </a:rPr>
              <a:t>BACKGROUND: Who cares?</a:t>
            </a:r>
            <a:r>
              <a:rPr lang="en-US" sz="3150" dirty="0">
                <a:latin typeface="Lato" panose="020F0502020204030203" pitchFamily="34" charset="0"/>
                <a:cs typeface="Segoe UI" panose="020B0502040204020203" pitchFamily="34" charset="0"/>
              </a:rPr>
              <a:t> Explain why your study matters in the fastest, most brutal way possible (feel free to add graphics!).</a:t>
            </a: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solidFill>
                <a:srgbClr val="8C1616"/>
              </a:solidFill>
              <a:latin typeface="Lato" panose="020F0502020204030203" pitchFamily="34" charset="0"/>
              <a:cs typeface="Segoe UI" panose="020B0502040204020203" pitchFamily="34" charset="0"/>
            </a:endParaRPr>
          </a:p>
          <a:p>
            <a:pPr>
              <a:lnSpc>
                <a:spcPct val="120000"/>
              </a:lnSpc>
            </a:pPr>
            <a:endParaRPr lang="en-US" sz="3150" b="1" dirty="0">
              <a:solidFill>
                <a:srgbClr val="8C1616"/>
              </a:solidFill>
              <a:latin typeface="Lato" panose="020F0502020204030203" pitchFamily="34" charset="0"/>
              <a:cs typeface="Segoe UI" panose="020B0502040204020203" pitchFamily="34" charset="0"/>
            </a:endParaRPr>
          </a:p>
          <a:p>
            <a:pPr>
              <a:lnSpc>
                <a:spcPct val="120000"/>
              </a:lnSpc>
            </a:pPr>
            <a:r>
              <a:rPr lang="en-US" sz="3150" b="1" dirty="0">
                <a:solidFill>
                  <a:srgbClr val="8C1616"/>
                </a:solidFill>
                <a:latin typeface="Lato" panose="020F0502020204030203" pitchFamily="34" charset="0"/>
                <a:cs typeface="Segoe UI" panose="020B0502040204020203" pitchFamily="34" charset="0"/>
              </a:rPr>
              <a:t>METHODS</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Collected [what] from [population]</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Tested it with X process.</a:t>
            </a:r>
          </a:p>
          <a:p>
            <a:pPr marL="650081" indent="-650081">
              <a:lnSpc>
                <a:spcPct val="120000"/>
              </a:lnSpc>
              <a:buFont typeface="+mj-lt"/>
              <a:buAutoNum type="arabicPeriod"/>
            </a:pPr>
            <a:r>
              <a:rPr lang="en-US" sz="3150" dirty="0">
                <a:latin typeface="Lato" panose="020F0502020204030203" pitchFamily="34" charset="0"/>
                <a:cs typeface="Segoe UI" panose="020B0502040204020203" pitchFamily="34" charset="0"/>
              </a:rPr>
              <a:t>Illustrate your methods if you can.</a:t>
            </a:r>
          </a:p>
          <a:p>
            <a:pPr marL="650081" indent="-650081">
              <a:lnSpc>
                <a:spcPct val="120000"/>
              </a:lnSpc>
              <a:buFont typeface="+mj-lt"/>
              <a:buAutoNum type="arabicPeriod"/>
            </a:pPr>
            <a:r>
              <a:rPr lang="en-US" sz="3150" b="1" dirty="0">
                <a:latin typeface="Lato" panose="020F0502020204030203" pitchFamily="34" charset="0"/>
                <a:cs typeface="Segoe UI" panose="020B0502040204020203" pitchFamily="34" charset="0"/>
              </a:rPr>
              <a:t>Try a flowchart!</a:t>
            </a: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endParaRPr lang="en-US" sz="3150" b="1" dirty="0">
              <a:latin typeface="Lato" panose="020F0502020204030203" pitchFamily="34" charset="0"/>
              <a:cs typeface="Segoe UI" panose="020B0502040204020203" pitchFamily="34" charset="0"/>
            </a:endParaRPr>
          </a:p>
          <a:p>
            <a:pPr>
              <a:lnSpc>
                <a:spcPct val="120000"/>
              </a:lnSpc>
            </a:pPr>
            <a:r>
              <a:rPr lang="en-US" sz="3150" b="1" dirty="0">
                <a:latin typeface="Lato" panose="020F0502020204030203" pitchFamily="34" charset="0"/>
                <a:cs typeface="Segoe UI" panose="020B0502040204020203" pitchFamily="34" charset="0"/>
              </a:rPr>
              <a:t>RESULTS</a:t>
            </a:r>
          </a:p>
          <a:p>
            <a:pPr marL="500063" indent="-500063">
              <a:lnSpc>
                <a:spcPct val="120000"/>
              </a:lnSpc>
              <a:buFont typeface="Arial" panose="020B0604020202020204" pitchFamily="34" charset="0"/>
              <a:buChar char="•"/>
            </a:pPr>
            <a:r>
              <a:rPr lang="en-US" sz="3150" dirty="0">
                <a:latin typeface="Lato" panose="020F0502020204030203" pitchFamily="34" charset="0"/>
                <a:cs typeface="Segoe UI" panose="020B0502040204020203" pitchFamily="34" charset="0"/>
              </a:rPr>
              <a:t>Graph/table with </a:t>
            </a:r>
            <a:r>
              <a:rPr lang="en-US" sz="3150" b="1" dirty="0">
                <a:latin typeface="Lato" panose="020F0502020204030203" pitchFamily="34" charset="0"/>
                <a:cs typeface="Segoe UI" panose="020B0502040204020203" pitchFamily="34" charset="0"/>
              </a:rPr>
              <a:t>essential results only</a:t>
            </a:r>
            <a:r>
              <a:rPr lang="en-US" sz="3150" dirty="0">
                <a:latin typeface="Lato" panose="020F0502020204030203" pitchFamily="34" charset="0"/>
                <a:cs typeface="Segoe UI" panose="020B0502040204020203" pitchFamily="34" charset="0"/>
              </a:rPr>
              <a:t>.</a:t>
            </a:r>
          </a:p>
          <a:p>
            <a:pPr marL="500063" indent="-500063">
              <a:lnSpc>
                <a:spcPct val="120000"/>
              </a:lnSpc>
              <a:buFont typeface="Arial" panose="020B0604020202020204" pitchFamily="34" charset="0"/>
              <a:buChar char="•"/>
            </a:pPr>
            <a:r>
              <a:rPr lang="en-US" sz="3150" dirty="0">
                <a:latin typeface="Lato" panose="020F0502020204030203" pitchFamily="34" charset="0"/>
                <a:cs typeface="Segoe UI" panose="020B0502040204020203" pitchFamily="34" charset="0"/>
              </a:rPr>
              <a:t>All the other correlations in the ammo bar.</a:t>
            </a:r>
          </a:p>
          <a:p>
            <a:pPr marL="500063" indent="-500063">
              <a:lnSpc>
                <a:spcPct val="120000"/>
              </a:lnSpc>
              <a:buFont typeface="Arial" panose="020B0604020202020204" pitchFamily="34" charset="0"/>
              <a:buChar char="•"/>
            </a:pPr>
            <a:endParaRPr lang="en-US" sz="3150" dirty="0">
              <a:latin typeface="Lato" panose="020F0502020204030203" pitchFamily="34" charset="0"/>
              <a:cs typeface="Segoe UI" panose="020B0502040204020203" pitchFamily="34" charset="0"/>
            </a:endParaRPr>
          </a:p>
          <a:p>
            <a:pPr marL="500063" indent="-500063">
              <a:lnSpc>
                <a:spcPct val="120000"/>
              </a:lnSpc>
              <a:buFont typeface="Arial" panose="020B0604020202020204" pitchFamily="34" charset="0"/>
              <a:buChar char="•"/>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a:p>
            <a:pPr>
              <a:lnSpc>
                <a:spcPct val="120000"/>
              </a:lnSpc>
            </a:pPr>
            <a:endParaRPr lang="en-US" sz="315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39557400" y="1602712"/>
            <a:ext cx="6704282" cy="8656216"/>
          </a:xfrm>
          <a:prstGeom prst="rect">
            <a:avLst/>
          </a:prstGeom>
          <a:noFill/>
        </p:spPr>
        <p:txBody>
          <a:bodyPr wrap="square" rtlCol="0">
            <a:spAutoFit/>
          </a:bodyPr>
          <a:lstStyle/>
          <a:p>
            <a:r>
              <a:rPr lang="en-US" sz="4725" b="1" dirty="0">
                <a:latin typeface="Lato" panose="020F0502020204030203" pitchFamily="34" charset="0"/>
                <a:cs typeface="Segoe UI" panose="020B0502040204020203" pitchFamily="34" charset="0"/>
              </a:rPr>
              <a:t>AMMO BAR</a:t>
            </a:r>
          </a:p>
          <a:p>
            <a:endParaRPr lang="en-US" sz="4725" b="1" dirty="0">
              <a:latin typeface="Lato" panose="020F0502020204030203" pitchFamily="34" charset="0"/>
              <a:cs typeface="Segoe UI" panose="020B0502040204020203" pitchFamily="34" charset="0"/>
            </a:endParaRPr>
          </a:p>
          <a:p>
            <a:r>
              <a:rPr lang="en-US" sz="4200" b="1" dirty="0">
                <a:latin typeface="Lato" panose="020F0502020204030203" pitchFamily="34" charset="0"/>
                <a:cs typeface="Segoe UI" panose="020B0502040204020203" pitchFamily="34" charset="0"/>
              </a:rPr>
              <a:t>Delete this and replace it with your…</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Graphs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Correlation tables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Figures</a:t>
            </a:r>
          </a:p>
          <a:p>
            <a:pPr marL="1000125" indent="-1000125">
              <a:buFont typeface="Arial" panose="020B0604020202020204" pitchFamily="34" charset="0"/>
              <a:buChar char="•"/>
            </a:pPr>
            <a:r>
              <a:rPr lang="en-US" sz="4200" dirty="0">
                <a:latin typeface="Lato" panose="020F0502020204030203" pitchFamily="34" charset="0"/>
                <a:cs typeface="Segoe UI" panose="020B0502040204020203" pitchFamily="34" charset="0"/>
              </a:rPr>
              <a:t>Extra nuance that you’re worried about leaving out.</a:t>
            </a:r>
          </a:p>
          <a:p>
            <a:pPr marL="1000125" indent="-1000125">
              <a:buFont typeface="Arial" panose="020B0604020202020204" pitchFamily="34" charset="0"/>
              <a:buChar char="•"/>
            </a:pPr>
            <a:r>
              <a:rPr lang="en-US" sz="4200" b="1" dirty="0">
                <a:latin typeface="Lato" panose="020F0502020204030203" pitchFamily="34" charset="0"/>
                <a:cs typeface="Segoe UI" panose="020B0502040204020203" pitchFamily="34" charset="0"/>
              </a:rPr>
              <a:t>Keep it messy!</a:t>
            </a:r>
            <a:r>
              <a:rPr lang="en-US" sz="4200" dirty="0">
                <a:latin typeface="Lato" panose="020F0502020204030203" pitchFamily="34" charset="0"/>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20038678" y="24852177"/>
            <a:ext cx="1099703" cy="1902188"/>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sz="1575">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1509522" y="24938745"/>
            <a:ext cx="7067711" cy="1384995"/>
          </a:xfrm>
          <a:prstGeom prst="rect">
            <a:avLst/>
          </a:prstGeom>
          <a:noFill/>
        </p:spPr>
        <p:txBody>
          <a:bodyPr wrap="square" rtlCol="0">
            <a:spAutoFit/>
          </a:bodyPr>
          <a:lstStyle/>
          <a:p>
            <a:r>
              <a:rPr lang="en-US" sz="4200" dirty="0">
                <a:solidFill>
                  <a:srgbClr val="CDCDCD"/>
                </a:solidFill>
                <a:latin typeface="Lato Black" panose="020F0A02020204030203" pitchFamily="34" charset="0"/>
                <a:cs typeface="Arial" panose="020B0604020202020204" pitchFamily="34" charset="0"/>
              </a:rPr>
              <a:t>Take a picture</a:t>
            </a:r>
            <a:r>
              <a:rPr lang="en-US" sz="4200" dirty="0">
                <a:solidFill>
                  <a:srgbClr val="CDCDCD"/>
                </a:solidFill>
                <a:latin typeface="Lato" panose="020F0502020204030203" pitchFamily="34" charset="0"/>
                <a:cs typeface="Arial" panose="020B0604020202020204" pitchFamily="34" charset="0"/>
              </a:rPr>
              <a:t> to </a:t>
            </a:r>
            <a:br>
              <a:rPr lang="en-US" sz="4200" dirty="0">
                <a:solidFill>
                  <a:srgbClr val="CDCDCD"/>
                </a:solidFill>
                <a:latin typeface="Lato" panose="020F0502020204030203" pitchFamily="34" charset="0"/>
                <a:cs typeface="Arial" panose="020B0604020202020204" pitchFamily="34" charset="0"/>
              </a:rPr>
            </a:br>
            <a:r>
              <a:rPr lang="en-US" sz="4200" dirty="0">
                <a:solidFill>
                  <a:srgbClr val="CDCDCD"/>
                </a:solidFill>
                <a:latin typeface="Lato Black" panose="020F0A02020204030203" pitchFamily="34" charset="0"/>
                <a:cs typeface="Arial" panose="020B0604020202020204" pitchFamily="34" charset="0"/>
              </a:rPr>
              <a:t>download</a:t>
            </a:r>
            <a:r>
              <a:rPr lang="en-US" sz="4200" dirty="0">
                <a:solidFill>
                  <a:srgbClr val="CDCDCD"/>
                </a:solidFill>
                <a:latin typeface="Lato" panose="020F0502020204030203" pitchFamily="34" charset="0"/>
                <a:cs typeface="Arial" panose="020B0604020202020204" pitchFamily="34" charset="0"/>
              </a:rPr>
              <a:t> the</a:t>
            </a:r>
            <a:r>
              <a:rPr lang="en-US" sz="4200" b="1" dirty="0">
                <a:solidFill>
                  <a:srgbClr val="CDCDCD"/>
                </a:solidFill>
                <a:latin typeface="Lato" panose="020F0502020204030203" pitchFamily="34" charset="0"/>
                <a:cs typeface="Arial" panose="020B0604020202020204" pitchFamily="34" charset="0"/>
              </a:rPr>
              <a:t> </a:t>
            </a:r>
            <a:r>
              <a:rPr lang="en-US" sz="4200" dirty="0">
                <a:solidFill>
                  <a:srgbClr val="CDCDCD"/>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5023845" y="2811069"/>
            <a:ext cx="1462017" cy="13919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stretch>
            <a:fillRect/>
          </a:stretch>
        </p:blipFill>
        <p:spPr>
          <a:xfrm>
            <a:off x="41526033" y="25206279"/>
            <a:ext cx="2767013" cy="2258616"/>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8819651" y="25732687"/>
            <a:ext cx="1135281"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5372898" y="3196268"/>
            <a:ext cx="694841" cy="646195"/>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sz="1575"/>
          </a:p>
        </p:txBody>
      </p:sp>
      <p:sp>
        <p:nvSpPr>
          <p:cNvPr id="20" name="Rectangle 19">
            <a:extLst>
              <a:ext uri="{FF2B5EF4-FFF2-40B4-BE49-F238E27FC236}">
                <a16:creationId xmlns:a16="http://schemas.microsoft.com/office/drawing/2014/main" id="{6BA4CF46-E210-4322-91D1-2A41779F64E4}"/>
              </a:ext>
            </a:extLst>
          </p:cNvPr>
          <p:cNvSpPr/>
          <p:nvPr/>
        </p:nvSpPr>
        <p:spPr>
          <a:xfrm>
            <a:off x="6614507" y="2742305"/>
            <a:ext cx="3416448" cy="1312411"/>
          </a:xfrm>
          <a:prstGeom prst="rect">
            <a:avLst/>
          </a:prstGeom>
        </p:spPr>
        <p:txBody>
          <a:bodyPr wrap="none">
            <a:spAutoFit/>
          </a:bodyPr>
          <a:lstStyle/>
          <a:p>
            <a:pPr>
              <a:lnSpc>
                <a:spcPct val="120000"/>
              </a:lnSpc>
            </a:pPr>
            <a:r>
              <a:rPr lang="en-US" sz="3150" dirty="0">
                <a:solidFill>
                  <a:schemeClr val="bg1">
                    <a:lumMod val="50000"/>
                  </a:schemeClr>
                </a:solidFill>
                <a:latin typeface="Lato" panose="020F0502020204030203" pitchFamily="34" charset="0"/>
                <a:cs typeface="Segoe UI" panose="020B0502040204020203" pitchFamily="34" charset="0"/>
              </a:rPr>
              <a:t>PRESENTER:</a:t>
            </a:r>
            <a:r>
              <a:rPr lang="en-US" sz="3150" b="1" dirty="0">
                <a:latin typeface="Lato" panose="020F0502020204030203" pitchFamily="34" charset="0"/>
                <a:cs typeface="Segoe UI" panose="020B0502040204020203" pitchFamily="34" charset="0"/>
              </a:rPr>
              <a:t> </a:t>
            </a:r>
          </a:p>
          <a:p>
            <a:pPr>
              <a:lnSpc>
                <a:spcPct val="120000"/>
              </a:lnSpc>
            </a:pPr>
            <a:r>
              <a:rPr lang="en-US" sz="3850" b="1" dirty="0">
                <a:highlight>
                  <a:srgbClr val="FFC107"/>
                </a:highlight>
                <a:latin typeface="Lato" panose="020F0502020204030203" pitchFamily="34" charset="0"/>
                <a:cs typeface="Segoe UI" panose="020B0502040204020203" pitchFamily="34" charset="0"/>
              </a:rPr>
              <a:t>Leeroy</a:t>
            </a:r>
            <a:r>
              <a:rPr lang="en-US" sz="3850" b="1" dirty="0">
                <a:latin typeface="Lato" panose="020F0502020204030203" pitchFamily="34" charset="0"/>
                <a:cs typeface="Segoe UI" panose="020B0502040204020203" pitchFamily="34" charset="0"/>
              </a:rPr>
              <a:t> </a:t>
            </a:r>
            <a:r>
              <a:rPr lang="en-US" sz="3850" dirty="0">
                <a:latin typeface="Lato" panose="020F0502020204030203" pitchFamily="34" charset="0"/>
                <a:cs typeface="Segoe UI" panose="020B0502040204020203" pitchFamily="34" charset="0"/>
              </a:rPr>
              <a:t>Jenkins</a:t>
            </a:r>
            <a:endParaRPr lang="en-US" sz="3850" b="1" dirty="0">
              <a:latin typeface="Lato" panose="020F050202020403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4895200" y="950066"/>
            <a:ext cx="6704282" cy="1546577"/>
          </a:xfrm>
          <a:prstGeom prst="rect">
            <a:avLst/>
          </a:prstGeom>
          <a:noFill/>
        </p:spPr>
        <p:txBody>
          <a:bodyPr wrap="square" rtlCol="0">
            <a:spAutoFit/>
          </a:bodyPr>
          <a:lstStyle/>
          <a:p>
            <a:r>
              <a:rPr lang="en-US" sz="4725" b="1" i="1" dirty="0">
                <a:latin typeface="Lato" panose="020F0502020204030203" pitchFamily="34" charset="0"/>
                <a:cs typeface="Segoe UI" panose="020B0502040204020203" pitchFamily="34" charset="0"/>
              </a:rPr>
              <a:t>Title:</a:t>
            </a:r>
            <a:br>
              <a:rPr lang="en-US" sz="4725" i="1" dirty="0">
                <a:latin typeface="Lato" panose="020F0502020204030203" pitchFamily="34" charset="0"/>
                <a:cs typeface="Segoe UI" panose="020B0502040204020203" pitchFamily="34" charset="0"/>
              </a:rPr>
            </a:br>
            <a:r>
              <a:rPr lang="en-US" sz="4725"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39987666" y="22209985"/>
            <a:ext cx="6577657" cy="1869743"/>
          </a:xfrm>
          <a:prstGeom prst="rect">
            <a:avLst/>
          </a:prstGeom>
          <a:noFill/>
        </p:spPr>
        <p:txBody>
          <a:bodyPr wrap="square" rtlCol="0">
            <a:spAutoFit/>
          </a:bodyPr>
          <a:lstStyle/>
          <a:p>
            <a:r>
              <a:rPr lang="en-US" sz="3850" dirty="0">
                <a:latin typeface="Lato" panose="020F0502020204030203" pitchFamily="34" charset="0"/>
                <a:cs typeface="Segoe UI" panose="020B0502040204020203" pitchFamily="34" charset="0"/>
              </a:rPr>
              <a:t>Leeroy</a:t>
            </a:r>
            <a:r>
              <a:rPr lang="en-US" sz="3850" b="1" dirty="0">
                <a:latin typeface="Lato" panose="020F0502020204030203" pitchFamily="34" charset="0"/>
                <a:cs typeface="Segoe UI" panose="020B0502040204020203" pitchFamily="34" charset="0"/>
              </a:rPr>
              <a:t> </a:t>
            </a:r>
            <a:r>
              <a:rPr lang="en-US" sz="3850" dirty="0">
                <a:latin typeface="Lato" panose="020F0502020204030203" pitchFamily="34" charset="0"/>
                <a:cs typeface="Segoe UI" panose="020B0502040204020203" pitchFamily="34" charset="0"/>
              </a:rPr>
              <a:t>Jenkins, author2, </a:t>
            </a:r>
            <a:br>
              <a:rPr lang="en-US" sz="3850" dirty="0">
                <a:latin typeface="Lato" panose="020F0502020204030203" pitchFamily="34" charset="0"/>
                <a:cs typeface="Segoe UI" panose="020B0502040204020203" pitchFamily="34" charset="0"/>
              </a:rPr>
            </a:br>
            <a:r>
              <a:rPr lang="en-US" sz="3850" dirty="0">
                <a:latin typeface="Lato" panose="020F0502020204030203" pitchFamily="34" charset="0"/>
                <a:cs typeface="Segoe UI" panose="020B0502040204020203" pitchFamily="34" charset="0"/>
              </a:rPr>
              <a:t>author3, author4, author5, author6, author7, author42</a:t>
            </a:r>
            <a:endParaRPr lang="en-US" sz="385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39557399" y="22386005"/>
            <a:ext cx="315376" cy="293297"/>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sz="1575"/>
          </a:p>
        </p:txBody>
      </p:sp>
      <p:sp>
        <p:nvSpPr>
          <p:cNvPr id="2" name="Rectangle 1">
            <a:extLst>
              <a:ext uri="{FF2B5EF4-FFF2-40B4-BE49-F238E27FC236}">
                <a16:creationId xmlns:a16="http://schemas.microsoft.com/office/drawing/2014/main" id="{ADC988AD-FB82-4850-84BE-0F496EB3BDC0}"/>
              </a:ext>
            </a:extLst>
          </p:cNvPr>
          <p:cNvSpPr/>
          <p:nvPr/>
        </p:nvSpPr>
        <p:spPr>
          <a:xfrm>
            <a:off x="20219262" y="19505861"/>
            <a:ext cx="21602700" cy="1061829"/>
          </a:xfrm>
          <a:prstGeom prst="rect">
            <a:avLst/>
          </a:prstGeom>
        </p:spPr>
        <p:txBody>
          <a:bodyPr>
            <a:spAutoFit/>
          </a:bodyPr>
          <a:lstStyle/>
          <a:p>
            <a:r>
              <a:rPr lang="en-US" sz="3150" dirty="0">
                <a:solidFill>
                  <a:schemeClr val="bg1">
                    <a:lumMod val="50000"/>
                  </a:schemeClr>
                </a:solidFill>
                <a:latin typeface="Lato" panose="020F0502020204030203" pitchFamily="34" charset="0"/>
                <a:cs typeface="Segoe UI" panose="020B0502040204020203" pitchFamily="34" charset="0"/>
              </a:rPr>
              <a:t>Visualize your findings with an image, graphic, or a key figure.</a:t>
            </a:r>
          </a:p>
          <a:p>
            <a:endParaRPr lang="en-US" sz="3150" dirty="0">
              <a:solidFill>
                <a:schemeClr val="bg1">
                  <a:lumMod val="50000"/>
                </a:schemeClr>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57302" y="24148182"/>
            <a:ext cx="3310178" cy="3310178"/>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10338" y="11688420"/>
            <a:ext cx="10695731" cy="7130487"/>
          </a:xfrm>
          <a:prstGeom prst="rect">
            <a:avLst/>
          </a:prstGeom>
        </p:spPr>
      </p:pic>
    </p:spTree>
    <p:extLst>
      <p:ext uri="{BB962C8B-B14F-4D97-AF65-F5344CB8AC3E}">
        <p14:creationId xmlns:p14="http://schemas.microsoft.com/office/powerpoint/2010/main" val="333858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8A9EF30B-AFA3-4DE3-8B88-D407336BD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2649" y="6269269"/>
            <a:ext cx="26181098" cy="18521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6970870" y="945414"/>
            <a:ext cx="37264658" cy="5567364"/>
          </a:xfrm>
        </p:spPr>
        <p:txBody>
          <a:bodyPr>
            <a:normAutofit/>
          </a:bodyPr>
          <a:lstStyle/>
          <a:p>
            <a:pPr algn="ctr"/>
            <a:r>
              <a:rPr lang="en-US" dirty="0">
                <a:solidFill>
                  <a:schemeClr val="bg1"/>
                </a:solidFill>
                <a:latin typeface="Lato Black" panose="020F0A02020204030203" pitchFamily="34" charset="0"/>
              </a:rPr>
              <a:t>Add a key figure</a:t>
            </a:r>
            <a:br>
              <a:rPr lang="en-US" dirty="0">
                <a:solidFill>
                  <a:schemeClr val="bg1"/>
                </a:solidFill>
                <a:latin typeface="Lato Black" panose="020F0A02020204030203" pitchFamily="34" charset="0"/>
              </a:rPr>
            </a:br>
            <a:r>
              <a:rPr lang="en-US" sz="8400" b="1" dirty="0">
                <a:solidFill>
                  <a:schemeClr val="bg1"/>
                </a:solidFill>
                <a:latin typeface="Lato Hairline" panose="020F0202020204030203" pitchFamily="34" charset="0"/>
              </a:rPr>
              <a:t>Show-and-tell the best, most insightful part of your methods &amp; data.</a:t>
            </a:r>
            <a:endParaRPr lang="en-US" dirty="0">
              <a:solidFill>
                <a:schemeClr val="bg1"/>
              </a:solidFill>
              <a:latin typeface="Lato Hairline" panose="020F0202020204030203" pitchFamily="34" charset="0"/>
            </a:endParaRPr>
          </a:p>
        </p:txBody>
      </p:sp>
      <p:sp>
        <p:nvSpPr>
          <p:cNvPr id="10" name="TextBox 6">
            <a:extLst>
              <a:ext uri="{FF2B5EF4-FFF2-40B4-BE49-F238E27FC236}">
                <a16:creationId xmlns:a16="http://schemas.microsoft.com/office/drawing/2014/main" id="{A28D1AF3-8EE8-41C1-A1BE-A48A6F08CE1D}"/>
              </a:ext>
            </a:extLst>
          </p:cNvPr>
          <p:cNvSpPr txBox="1"/>
          <p:nvPr/>
        </p:nvSpPr>
        <p:spPr>
          <a:xfrm>
            <a:off x="20373072" y="25114558"/>
            <a:ext cx="10460252"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drElsje</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270007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364CBB-83A0-4E53-A572-F50FB815C632}"/>
              </a:ext>
            </a:extLst>
          </p:cNvPr>
          <p:cNvSpPr/>
          <p:nvPr/>
        </p:nvSpPr>
        <p:spPr>
          <a:xfrm>
            <a:off x="19718307" y="17840996"/>
            <a:ext cx="10020254" cy="7363984"/>
          </a:xfrm>
          <a:prstGeom prst="rect">
            <a:avLst/>
          </a:prstGeom>
          <a:solidFill>
            <a:srgbClr val="FFFFFF">
              <a:alpha val="7059"/>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err="1"/>
              <a:t>vvv</a:t>
            </a:r>
            <a:endParaRPr lang="en-US" sz="1575" dirty="0"/>
          </a:p>
        </p:txBody>
      </p:sp>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6970871" y="910625"/>
            <a:ext cx="37264658" cy="5567364"/>
          </a:xfrm>
        </p:spPr>
        <p:txBody>
          <a:bodyPr>
            <a:normAutofit/>
          </a:bodyPr>
          <a:lstStyle/>
          <a:p>
            <a:r>
              <a:rPr lang="en-US" dirty="0">
                <a:solidFill>
                  <a:schemeClr val="bg1"/>
                </a:solidFill>
                <a:latin typeface="Lato Black" panose="020F0A02020204030203" pitchFamily="34" charset="0"/>
              </a:rPr>
              <a:t>Try an on-theme background.</a:t>
            </a:r>
            <a:br>
              <a:rPr lang="en-US" b="1" dirty="0">
                <a:solidFill>
                  <a:schemeClr val="bg1"/>
                </a:solidFill>
                <a:latin typeface="Lato" panose="020F0502020204030203" pitchFamily="34" charset="0"/>
              </a:rPr>
            </a:br>
            <a:r>
              <a:rPr lang="en-US" sz="8400" b="1" dirty="0">
                <a:solidFill>
                  <a:schemeClr val="bg1"/>
                </a:solidFill>
                <a:latin typeface="Lato Hairline" panose="020F0202020204030203" pitchFamily="34" charset="0"/>
              </a:rPr>
              <a:t>A</a:t>
            </a:r>
            <a:r>
              <a:rPr lang="en-US" sz="7700" b="1" dirty="0">
                <a:solidFill>
                  <a:schemeClr val="bg1"/>
                </a:solidFill>
                <a:latin typeface="Lato Hairline" panose="020F0202020204030203" pitchFamily="34" charset="0"/>
              </a:rPr>
              <a:t>dd fun and reinforce your study’s context</a:t>
            </a:r>
            <a:r>
              <a:rPr lang="en-US" sz="7700" dirty="0">
                <a:solidFill>
                  <a:schemeClr val="bg1"/>
                </a:solidFill>
                <a:latin typeface="Lato Hairline" panose="020F0202020204030203" pitchFamily="34" charset="0"/>
              </a:rPr>
              <a:t>, but make sure to keep a high contrast between your text and background!</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19907331" y="14536139"/>
            <a:ext cx="9831230" cy="2130135"/>
          </a:xfrm>
          <a:prstGeom prst="rect">
            <a:avLst/>
          </a:prstGeom>
          <a:noFill/>
        </p:spPr>
        <p:txBody>
          <a:bodyPr wrap="square" rtlCol="0">
            <a:spAutoFit/>
          </a:body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4725"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4725"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1" r="15614"/>
          <a:stretch/>
        </p:blipFill>
        <p:spPr bwMode="auto">
          <a:xfrm>
            <a:off x="19718307" y="7172155"/>
            <a:ext cx="10209277" cy="73639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67A8EA-5ED6-467A-8AE1-92CBA825E651}"/>
              </a:ext>
            </a:extLst>
          </p:cNvPr>
          <p:cNvPicPr>
            <a:picLocks noChangeAspect="1"/>
          </p:cNvPicPr>
          <p:nvPr/>
        </p:nvPicPr>
        <p:blipFill>
          <a:blip r:embed="rId5"/>
          <a:stretch>
            <a:fillRect/>
          </a:stretch>
        </p:blipFill>
        <p:spPr>
          <a:xfrm>
            <a:off x="32023518" y="17840995"/>
            <a:ext cx="11340466" cy="6499061"/>
          </a:xfrm>
          <a:prstGeom prst="rect">
            <a:avLst/>
          </a:prstGeom>
          <a:ln>
            <a:solidFill>
              <a:schemeClr val="bg1"/>
            </a:solidFill>
          </a:ln>
        </p:spPr>
      </p:pic>
      <p:sp>
        <p:nvSpPr>
          <p:cNvPr id="6" name="TextBox 6">
            <a:extLst>
              <a:ext uri="{FF2B5EF4-FFF2-40B4-BE49-F238E27FC236}">
                <a16:creationId xmlns:a16="http://schemas.microsoft.com/office/drawing/2014/main" id="{9AE7884F-1E83-4128-91F4-83E575ADDDCB}"/>
              </a:ext>
            </a:extLst>
          </p:cNvPr>
          <p:cNvSpPr txBox="1"/>
          <p:nvPr/>
        </p:nvSpPr>
        <p:spPr>
          <a:xfrm>
            <a:off x="32778135" y="25268403"/>
            <a:ext cx="9831230"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mikemorrison</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9" name="Picture 2" descr="https://pbs.twimg.com/media/D-uEB0PXsAEP4Zp.jpg:large">
            <a:extLst>
              <a:ext uri="{FF2B5EF4-FFF2-40B4-BE49-F238E27FC236}">
                <a16:creationId xmlns:a16="http://schemas.microsoft.com/office/drawing/2014/main" id="{708F1DDE-9FC1-42C3-A828-0A9F66D0F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121" y="7172154"/>
            <a:ext cx="9872758" cy="74045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A28D1AF3-8EE8-41C1-A1BE-A48A6F08CE1D}"/>
              </a:ext>
            </a:extLst>
          </p:cNvPr>
          <p:cNvSpPr txBox="1"/>
          <p:nvPr/>
        </p:nvSpPr>
        <p:spPr>
          <a:xfrm>
            <a:off x="6868374" y="14599561"/>
            <a:ext cx="10460252"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@brenden0walker</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 name="Picture 2">
            <a:extLst>
              <a:ext uri="{FF2B5EF4-FFF2-40B4-BE49-F238E27FC236}">
                <a16:creationId xmlns:a16="http://schemas.microsoft.com/office/drawing/2014/main" id="{70C46B7E-D34E-4F08-95CA-1993E5AC06F6}"/>
              </a:ext>
            </a:extLst>
          </p:cNvPr>
          <p:cNvPicPr>
            <a:picLocks noChangeAspect="1"/>
          </p:cNvPicPr>
          <p:nvPr/>
        </p:nvPicPr>
        <p:blipFill>
          <a:blip r:embed="rId9"/>
          <a:stretch>
            <a:fillRect/>
          </a:stretch>
        </p:blipFill>
        <p:spPr>
          <a:xfrm>
            <a:off x="7162121" y="17840996"/>
            <a:ext cx="9872758" cy="7421863"/>
          </a:xfrm>
          <a:prstGeom prst="rect">
            <a:avLst/>
          </a:prstGeom>
          <a:ln>
            <a:solidFill>
              <a:srgbClr val="263238"/>
            </a:solidFill>
          </a:ln>
        </p:spPr>
      </p:pic>
      <p:sp>
        <p:nvSpPr>
          <p:cNvPr id="11" name="TextBox 6">
            <a:extLst>
              <a:ext uri="{FF2B5EF4-FFF2-40B4-BE49-F238E27FC236}">
                <a16:creationId xmlns:a16="http://schemas.microsoft.com/office/drawing/2014/main" id="{9804C421-C50F-42A5-BB04-226BA1D19D50}"/>
              </a:ext>
            </a:extLst>
          </p:cNvPr>
          <p:cNvSpPr txBox="1"/>
          <p:nvPr/>
        </p:nvSpPr>
        <p:spPr>
          <a:xfrm>
            <a:off x="6868374" y="25268185"/>
            <a:ext cx="10460252"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SarraceniaMason</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 name="Picture 3">
            <a:extLst>
              <a:ext uri="{FF2B5EF4-FFF2-40B4-BE49-F238E27FC236}">
                <a16:creationId xmlns:a16="http://schemas.microsoft.com/office/drawing/2014/main" id="{C8FBE0D0-E7F4-469E-8DF4-78638E98043F}"/>
              </a:ext>
            </a:extLst>
          </p:cNvPr>
          <p:cNvPicPr>
            <a:picLocks noChangeAspect="1"/>
          </p:cNvPicPr>
          <p:nvPr/>
        </p:nvPicPr>
        <p:blipFill>
          <a:blip r:embed="rId11"/>
          <a:stretch>
            <a:fillRect/>
          </a:stretch>
        </p:blipFill>
        <p:spPr>
          <a:xfrm>
            <a:off x="19783051" y="18919389"/>
            <a:ext cx="9885935" cy="4851691"/>
          </a:xfrm>
          <a:prstGeom prst="rect">
            <a:avLst/>
          </a:prstGeom>
        </p:spPr>
      </p:pic>
      <p:sp>
        <p:nvSpPr>
          <p:cNvPr id="13" name="TextBox 6">
            <a:extLst>
              <a:ext uri="{FF2B5EF4-FFF2-40B4-BE49-F238E27FC236}">
                <a16:creationId xmlns:a16="http://schemas.microsoft.com/office/drawing/2014/main" id="{E7537303-D137-4F34-B213-4A6386A51704}"/>
              </a:ext>
            </a:extLst>
          </p:cNvPr>
          <p:cNvSpPr txBox="1"/>
          <p:nvPr/>
        </p:nvSpPr>
        <p:spPr>
          <a:xfrm>
            <a:off x="19467331" y="25268185"/>
            <a:ext cx="10460252"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americoamorim</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7" name="Picture 6">
            <a:extLst>
              <a:ext uri="{FF2B5EF4-FFF2-40B4-BE49-F238E27FC236}">
                <a16:creationId xmlns:a16="http://schemas.microsoft.com/office/drawing/2014/main" id="{B92EC10A-D4BA-4D10-8436-1614D256867A}"/>
              </a:ext>
            </a:extLst>
          </p:cNvPr>
          <p:cNvPicPr>
            <a:picLocks noChangeAspect="1"/>
          </p:cNvPicPr>
          <p:nvPr/>
        </p:nvPicPr>
        <p:blipFill>
          <a:blip r:embed="rId13"/>
          <a:stretch>
            <a:fillRect/>
          </a:stretch>
        </p:blipFill>
        <p:spPr>
          <a:xfrm>
            <a:off x="32023518" y="7172154"/>
            <a:ext cx="7454850" cy="7427408"/>
          </a:xfrm>
          <a:prstGeom prst="rect">
            <a:avLst/>
          </a:prstGeom>
          <a:ln>
            <a:solidFill>
              <a:schemeClr val="tx1">
                <a:lumMod val="95000"/>
                <a:lumOff val="5000"/>
              </a:schemeClr>
            </a:solidFill>
          </a:ln>
        </p:spPr>
      </p:pic>
      <p:sp>
        <p:nvSpPr>
          <p:cNvPr id="16" name="TextBox 6">
            <a:extLst>
              <a:ext uri="{FF2B5EF4-FFF2-40B4-BE49-F238E27FC236}">
                <a16:creationId xmlns:a16="http://schemas.microsoft.com/office/drawing/2014/main" id="{2321F547-6491-468E-8D49-C14F75222D6E}"/>
              </a:ext>
            </a:extLst>
          </p:cNvPr>
          <p:cNvSpPr txBox="1"/>
          <p:nvPr/>
        </p:nvSpPr>
        <p:spPr>
          <a:xfrm>
            <a:off x="32023517" y="14678510"/>
            <a:ext cx="10460252" cy="10394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4"/>
              </a:rPr>
              <a:t>@nasaman58</a:t>
            </a:r>
            <a:endPar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833663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r>
              <a:rPr lang="en-US" dirty="0">
                <a:solidFill>
                  <a:schemeClr val="bg1"/>
                </a:solidFill>
                <a:latin typeface="Lato Black" panose="020F0A02020204030203" pitchFamily="34" charset="0"/>
              </a:rPr>
              <a:t>Try a ‘hat’ icon.</a:t>
            </a:r>
            <a:br>
              <a:rPr lang="en-US" b="1" dirty="0">
                <a:solidFill>
                  <a:schemeClr val="bg1"/>
                </a:solidFill>
                <a:latin typeface="Lato" panose="020F0502020204030203" pitchFamily="34" charset="0"/>
              </a:rPr>
            </a:br>
            <a:r>
              <a:rPr lang="en-US" sz="11200" b="1" dirty="0">
                <a:solidFill>
                  <a:schemeClr val="bg1"/>
                </a:solidFill>
                <a:latin typeface="Lato Hairline" panose="020F0202020204030203" pitchFamily="34" charset="0"/>
              </a:rPr>
              <a:t>F</a:t>
            </a:r>
            <a:r>
              <a:rPr lang="en-US" sz="11200" dirty="0">
                <a:solidFill>
                  <a:schemeClr val="bg1"/>
                </a:solidFill>
                <a:latin typeface="Lato Hairline" panose="020F0202020204030203" pitchFamily="34" charset="0"/>
              </a:rPr>
              <a:t>un, reinforces your finding, makes your poster memorable </a:t>
            </a:r>
            <a:br>
              <a:rPr lang="en-US" sz="11200" dirty="0">
                <a:solidFill>
                  <a:schemeClr val="bg1"/>
                </a:solidFill>
                <a:latin typeface="Lato Hairline" panose="020F0202020204030203" pitchFamily="34" charset="0"/>
              </a:rPr>
            </a:br>
            <a:r>
              <a:rPr lang="en-US" sz="11200" dirty="0">
                <a:solidFill>
                  <a:schemeClr val="bg1"/>
                </a:solidFill>
                <a:latin typeface="Lato Hairline" panose="020F0202020204030203" pitchFamily="34" charset="0"/>
              </a:rPr>
              <a:t>— and can be interpreted at-a-glance.</a:t>
            </a: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stretch>
            <a:fillRect/>
          </a:stretch>
        </p:blipFill>
        <p:spPr>
          <a:xfrm>
            <a:off x="7487046" y="18468976"/>
            <a:ext cx="9831230" cy="6551616"/>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7584" y="8109828"/>
            <a:ext cx="9831231" cy="737342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047" y="8109828"/>
            <a:ext cx="9831230" cy="737342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04298" y="8109829"/>
            <a:ext cx="9831231" cy="737342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20687584" y="15581443"/>
            <a:ext cx="9831230" cy="1039452"/>
          </a:xfrm>
          <a:prstGeom prst="rect">
            <a:avLst/>
          </a:prstGeom>
          <a:noFill/>
        </p:spPr>
        <p:txBody>
          <a:bodyPr wrap="square" rtlCol="0">
            <a:spAutoFit/>
          </a:bodyPr>
          <a:lstStyle/>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4725"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7487047" y="15581442"/>
            <a:ext cx="9831230" cy="1039452"/>
          </a:xfrm>
          <a:prstGeom prst="rect">
            <a:avLst/>
          </a:prstGeom>
          <a:noFill/>
        </p:spPr>
        <p:txBody>
          <a:bodyPr wrap="square" rtlCol="0">
            <a:spAutoFit/>
          </a:bodyPr>
          <a:lstStyle/>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404299" y="15581442"/>
            <a:ext cx="9831230" cy="1039452"/>
          </a:xfrm>
          <a:prstGeom prst="rect">
            <a:avLst/>
          </a:prstGeom>
          <a:noFill/>
        </p:spPr>
        <p:txBody>
          <a:bodyPr wrap="square" rtlCol="0">
            <a:spAutoFit/>
          </a:bodyPr>
          <a:lstStyle/>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7487045" y="25151381"/>
            <a:ext cx="9831230" cy="1039452"/>
          </a:xfrm>
          <a:prstGeom prst="rect">
            <a:avLst/>
          </a:prstGeom>
          <a:noFill/>
        </p:spPr>
        <p:txBody>
          <a:bodyPr wrap="square" rtlCol="0">
            <a:spAutoFit/>
          </a:bodyPr>
          <a:lstStyle/>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4725"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4725"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562" t="9156" r="1131" b="6787"/>
          <a:stretch/>
        </p:blipFill>
        <p:spPr bwMode="auto">
          <a:xfrm>
            <a:off x="20687584" y="18468976"/>
            <a:ext cx="9904575" cy="6551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20687583" y="25151381"/>
            <a:ext cx="9831230" cy="1039452"/>
          </a:xfrm>
          <a:prstGeom prst="rect">
            <a:avLst/>
          </a:prstGeom>
          <a:noFill/>
        </p:spPr>
        <p:txBody>
          <a:bodyPr wrap="square" rtlCol="0">
            <a:spAutoFit/>
          </a:bodyPr>
          <a:lstStyle/>
          <a:p>
            <a:pPr algn="ctr">
              <a:lnSpc>
                <a:spcPct val="150000"/>
              </a:lnSpc>
            </a:pPr>
            <a:r>
              <a:rPr lang="en-US" sz="4725"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4725"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6970870" y="924010"/>
            <a:ext cx="37264658" cy="4358114"/>
          </a:xfrm>
        </p:spPr>
        <p:txBody>
          <a:bodyPr>
            <a:normAutofit/>
          </a:bodyPr>
          <a:lstStyle/>
          <a:p>
            <a:pPr algn="ctr">
              <a:lnSpc>
                <a:spcPct val="100000"/>
              </a:lnSpc>
            </a:pPr>
            <a:r>
              <a:rPr lang="en-US" sz="10763" dirty="0">
                <a:solidFill>
                  <a:schemeClr val="bg1"/>
                </a:solidFill>
                <a:latin typeface="Lato Thin" panose="020B0604020202020204" charset="0"/>
                <a:ea typeface="Lato Thin" panose="020B0604020202020204" charset="0"/>
                <a:cs typeface="Lato Thin" panose="020B0604020202020204" charset="0"/>
              </a:rPr>
              <a:t>Here are some</a:t>
            </a:r>
            <a:r>
              <a:rPr lang="en-US" sz="10763" dirty="0">
                <a:solidFill>
                  <a:schemeClr val="bg1"/>
                </a:solidFill>
                <a:latin typeface="Lato Black" panose="020F0A02020204030203" pitchFamily="34" charset="0"/>
                <a:ea typeface="Lato Thin" panose="020F0502020204030203" pitchFamily="34" charset="0"/>
                <a:cs typeface="Lato Thin" panose="020F0502020204030203" pitchFamily="34" charset="0"/>
              </a:rPr>
              <a:t> memorable science billboards</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 for inspiration. </a:t>
            </a:r>
            <a:b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2"/>
              </a:rPr>
              <a:t>Ctrl+Click here for more</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074" name="Picture 2" descr="interesting science facts on billboards science world vancouver bc outdoor ooh ads rethink 19 25 Billboards with Fascinating Science Facts">
            <a:extLst>
              <a:ext uri="{FF2B5EF4-FFF2-40B4-BE49-F238E27FC236}">
                <a16:creationId xmlns:a16="http://schemas.microsoft.com/office/drawing/2014/main" id="{71386244-DB72-4F91-AE1D-D18DA7F3A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3228" y="5968772"/>
            <a:ext cx="11969807" cy="9381336"/>
          </a:xfrm>
          <a:prstGeom prst="rect">
            <a:avLst/>
          </a:prstGeom>
          <a:solidFill>
            <a:srgbClr val="FFFFFF"/>
          </a:solidFill>
          <a:ln>
            <a:solidFill>
              <a:schemeClr val="tx1"/>
            </a:solidFill>
          </a:ln>
        </p:spPr>
      </p:pic>
      <p:pic>
        <p:nvPicPr>
          <p:cNvPr id="3076" name="Picture 4" descr="interesting science facts on billboards science world vancouver bc outdoor ooh ads rethink 20 25 Billboards with Fascinating Science Facts">
            <a:extLst>
              <a:ext uri="{FF2B5EF4-FFF2-40B4-BE49-F238E27FC236}">
                <a16:creationId xmlns:a16="http://schemas.microsoft.com/office/drawing/2014/main" id="{BF9BB6C9-AF75-4C82-B1EA-CCF5BE98E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82427" y="5895132"/>
            <a:ext cx="7500518" cy="9274645"/>
          </a:xfrm>
          <a:prstGeom prst="rect">
            <a:avLst/>
          </a:prstGeom>
          <a:solidFill>
            <a:srgbClr val="FFFFFF"/>
          </a:solidFill>
          <a:ln>
            <a:solidFill>
              <a:schemeClr val="tx1"/>
            </a:solidFill>
          </a:ln>
        </p:spPr>
      </p:pic>
      <p:pic>
        <p:nvPicPr>
          <p:cNvPr id="3078" name="Picture 6" descr="interesting science facts on billboards science world vancouver bc outdoor ooh ads rethink 13 25 Billboards with Fascinating Science Facts">
            <a:extLst>
              <a:ext uri="{FF2B5EF4-FFF2-40B4-BE49-F238E27FC236}">
                <a16:creationId xmlns:a16="http://schemas.microsoft.com/office/drawing/2014/main" id="{72F81C53-4BBF-4400-8E67-CF3B44E23F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2686" y="16710878"/>
            <a:ext cx="17885404" cy="8965058"/>
          </a:xfrm>
          <a:prstGeom prst="rect">
            <a:avLst/>
          </a:prstGeom>
          <a:solidFill>
            <a:srgbClr val="FFFFFF"/>
          </a:solidFill>
          <a:ln>
            <a:solidFill>
              <a:schemeClr val="tx1"/>
            </a:solidFill>
          </a:ln>
        </p:spPr>
      </p:pic>
      <p:pic>
        <p:nvPicPr>
          <p:cNvPr id="3080" name="Picture 8" descr="interesting science facts on billboards science world vancouver bc outdoor ooh ads rethink 7 25 Billboards with Fascinating Science Facts">
            <a:extLst>
              <a:ext uri="{FF2B5EF4-FFF2-40B4-BE49-F238E27FC236}">
                <a16:creationId xmlns:a16="http://schemas.microsoft.com/office/drawing/2014/main" id="{5E3DA9B9-2515-41EC-AA43-96AF5EE1A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2088" y="16710878"/>
            <a:ext cx="8562863" cy="8965058"/>
          </a:xfrm>
          <a:prstGeom prst="rect">
            <a:avLst/>
          </a:prstGeom>
          <a:solidFill>
            <a:srgbClr val="FFFFFF"/>
          </a:solidFill>
          <a:ln>
            <a:solidFill>
              <a:schemeClr val="tx1"/>
            </a:solidFill>
          </a:ln>
        </p:spPr>
      </p:pic>
      <p:pic>
        <p:nvPicPr>
          <p:cNvPr id="3082" name="Picture 10" descr="interesting science facts on billboards science world vancouver bc outdoor ooh ads rethink 18 25 Billboards with Fascinating Science Facts">
            <a:extLst>
              <a:ext uri="{FF2B5EF4-FFF2-40B4-BE49-F238E27FC236}">
                <a16:creationId xmlns:a16="http://schemas.microsoft.com/office/drawing/2014/main" id="{6345CD82-2654-40CB-9327-B7F6167FD8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6811"/>
          <a:stretch/>
        </p:blipFill>
        <p:spPr bwMode="auto">
          <a:xfrm>
            <a:off x="7662087" y="6022118"/>
            <a:ext cx="11941087" cy="9381336"/>
          </a:xfrm>
          <a:prstGeom prst="rect">
            <a:avLst/>
          </a:prstGeom>
          <a:solidFill>
            <a:srgbClr val="FFFFFF"/>
          </a:solidFill>
          <a:ln>
            <a:solidFill>
              <a:schemeClr val="tx1"/>
            </a:solidFill>
          </a:ln>
        </p:spPr>
      </p:pic>
      <p:pic>
        <p:nvPicPr>
          <p:cNvPr id="3084" name="Picture 12" descr="interesting science facts on billboards science world vancouver bc outdoor ooh ads rethink 9 25 Billboards with Fascinating Science Facts">
            <a:extLst>
              <a:ext uri="{FF2B5EF4-FFF2-40B4-BE49-F238E27FC236}">
                <a16:creationId xmlns:a16="http://schemas.microsoft.com/office/drawing/2014/main" id="{D344607A-E694-4170-8660-534D958B965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568" t="10186" r="10172" b="14298"/>
          <a:stretch/>
        </p:blipFill>
        <p:spPr bwMode="auto">
          <a:xfrm>
            <a:off x="18334712" y="16710878"/>
            <a:ext cx="5367859" cy="8965058"/>
          </a:xfrm>
          <a:prstGeom prst="rect">
            <a:avLst/>
          </a:prstGeom>
          <a:solidFill>
            <a:srgbClr val="FFFFFF"/>
          </a:solidFill>
          <a:ln>
            <a:solidFill>
              <a:schemeClr val="tx1"/>
            </a:solidFill>
          </a:ln>
        </p:spPr>
      </p:pic>
    </p:spTree>
    <p:extLst>
      <p:ext uri="{BB962C8B-B14F-4D97-AF65-F5344CB8AC3E}">
        <p14:creationId xmlns:p14="http://schemas.microsoft.com/office/powerpoint/2010/main" val="240624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7549941-F103-4DCF-BA7A-7363833C089F}"/>
              </a:ext>
            </a:extLst>
          </p:cNvPr>
          <p:cNvPicPr>
            <a:picLocks noChangeAspect="1"/>
          </p:cNvPicPr>
          <p:nvPr/>
        </p:nvPicPr>
        <p:blipFill>
          <a:blip r:embed="rId3"/>
          <a:stretch>
            <a:fillRect/>
          </a:stretch>
        </p:blipFill>
        <p:spPr>
          <a:xfrm>
            <a:off x="16331893" y="7936992"/>
            <a:ext cx="18542614" cy="12112514"/>
          </a:xfrm>
          <a:prstGeom prst="rect">
            <a:avLst/>
          </a:prstGeom>
        </p:spPr>
      </p:pic>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6970871" y="1533531"/>
            <a:ext cx="37264658" cy="5567364"/>
          </a:xfrm>
        </p:spPr>
        <p:txBody>
          <a:bodyPr>
            <a:normAutofit/>
          </a:bodyPr>
          <a:lstStyle/>
          <a:p>
            <a:pPr algn="ctr"/>
            <a:r>
              <a:rPr lang="en-US" sz="12863"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free </a:t>
            </a:r>
            <a:r>
              <a:rPr lang="en-US" sz="12863" b="1" dirty="0">
                <a:solidFill>
                  <a:schemeClr val="bg1"/>
                </a:solidFill>
                <a:latin typeface="Lato Thin" panose="020F0502020204030203" pitchFamily="34" charset="0"/>
                <a:ea typeface="Lato Thin" panose="020F0502020204030203" pitchFamily="34" charset="0"/>
                <a:cs typeface="Lato Thin" panose="020F0502020204030203" pitchFamily="34" charset="0"/>
              </a:rPr>
              <a:t>icons</a:t>
            </a:r>
            <a:r>
              <a:rPr lang="en-US" sz="12863" dirty="0">
                <a:solidFill>
                  <a:schemeClr val="bg1"/>
                </a:solidFill>
                <a:latin typeface="Lato Thin" panose="020F0502020204030203" pitchFamily="34" charset="0"/>
                <a:ea typeface="Lato Thin" panose="020F0502020204030203" pitchFamily="34" charset="0"/>
                <a:cs typeface="Lato Thin" panose="020F0502020204030203" pitchFamily="34" charset="0"/>
              </a:rPr>
              <a:t> from</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6331893" y="20049506"/>
            <a:ext cx="18542614" cy="1277273"/>
          </a:xfrm>
          <a:prstGeom prst="rect">
            <a:avLst/>
          </a:prstGeom>
          <a:noFill/>
        </p:spPr>
        <p:txBody>
          <a:bodyPr wrap="square" rtlCol="0">
            <a:spAutoFit/>
          </a:bodyPr>
          <a:lstStyle/>
          <a:p>
            <a:pPr algn="ctr"/>
            <a:r>
              <a:rPr lang="en-US" sz="7700" dirty="0">
                <a:hlinkClick r:id="rId2"/>
              </a:rPr>
              <a:t>https://thenounproject.com</a:t>
            </a:r>
            <a:endParaRPr lang="en-US" sz="7700" dirty="0"/>
          </a:p>
        </p:txBody>
      </p:sp>
    </p:spTree>
    <p:extLst>
      <p:ext uri="{BB962C8B-B14F-4D97-AF65-F5344CB8AC3E}">
        <p14:creationId xmlns:p14="http://schemas.microsoft.com/office/powerpoint/2010/main" val="182463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6970870" y="1542732"/>
            <a:ext cx="37264658" cy="4358114"/>
          </a:xfrm>
        </p:spPr>
        <p:txBody>
          <a:bodyPr>
            <a:normAutofit/>
          </a:bodyPr>
          <a:lstStyle/>
          <a:p>
            <a:pPr algn="ctr">
              <a:lnSpc>
                <a:spcPct val="100000"/>
              </a:lnSpc>
            </a:pPr>
            <a:r>
              <a:rPr lang="en-US" sz="1076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0763"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0763"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0763"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0763"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076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0763"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0763"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0763"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0763"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0763"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076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076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on a</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076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0763"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54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6331893" y="24249930"/>
            <a:ext cx="18542614" cy="1277273"/>
          </a:xfrm>
          <a:prstGeom prst="rect">
            <a:avLst/>
          </a:prstGeom>
          <a:noFill/>
        </p:spPr>
        <p:txBody>
          <a:bodyPr wrap="square" rtlCol="0">
            <a:spAutoFit/>
          </a:bodyPr>
          <a:lstStyle/>
          <a:p>
            <a:pPr algn="ctr"/>
            <a:r>
              <a:rPr lang="en-US" sz="7700" dirty="0">
                <a:hlinkClick r:id="rId2"/>
              </a:rPr>
              <a:t>https://vectorstock.com</a:t>
            </a:r>
            <a:endParaRPr lang="en-US" sz="7700" dirty="0"/>
          </a:p>
        </p:txBody>
      </p:sp>
      <p:pic>
        <p:nvPicPr>
          <p:cNvPr id="3" name="Picture 2">
            <a:hlinkClick r:id="rId3"/>
            <a:extLst>
              <a:ext uri="{FF2B5EF4-FFF2-40B4-BE49-F238E27FC236}">
                <a16:creationId xmlns:a16="http://schemas.microsoft.com/office/drawing/2014/main" id="{B379DFED-4A72-43CB-B6FB-7910A8CA79EE}"/>
              </a:ext>
            </a:extLst>
          </p:cNvPr>
          <p:cNvPicPr>
            <a:picLocks noChangeAspect="1"/>
          </p:cNvPicPr>
          <p:nvPr/>
        </p:nvPicPr>
        <p:blipFill>
          <a:blip r:embed="rId4"/>
          <a:stretch>
            <a:fillRect/>
          </a:stretch>
        </p:blipFill>
        <p:spPr>
          <a:xfrm>
            <a:off x="12325328" y="9460089"/>
            <a:ext cx="26555745" cy="14209776"/>
          </a:xfrm>
          <a:prstGeom prst="rect">
            <a:avLst/>
          </a:prstGeom>
        </p:spPr>
      </p:pic>
      <p:sp>
        <p:nvSpPr>
          <p:cNvPr id="7" name="Rectangle 6">
            <a:extLst>
              <a:ext uri="{FF2B5EF4-FFF2-40B4-BE49-F238E27FC236}">
                <a16:creationId xmlns:a16="http://schemas.microsoft.com/office/drawing/2014/main" id="{7F92422B-D428-4616-A60F-8059ED5C2C72}"/>
              </a:ext>
            </a:extLst>
          </p:cNvPr>
          <p:cNvSpPr/>
          <p:nvPr/>
        </p:nvSpPr>
        <p:spPr>
          <a:xfrm>
            <a:off x="17020562" y="5945187"/>
            <a:ext cx="17165276" cy="2771977"/>
          </a:xfrm>
          <a:prstGeom prst="rect">
            <a:avLst/>
          </a:prstGeom>
        </p:spPr>
        <p:txBody>
          <a:bodyPr wrap="none">
            <a:spAutoFit/>
          </a:bodyPr>
          <a:lstStyle/>
          <a:p>
            <a:pPr algn="ctr"/>
            <a:r>
              <a:rPr lang="en-US" sz="17413"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2800" dirty="0"/>
          </a:p>
        </p:txBody>
      </p:sp>
    </p:spTree>
    <p:extLst>
      <p:ext uri="{BB962C8B-B14F-4D97-AF65-F5344CB8AC3E}">
        <p14:creationId xmlns:p14="http://schemas.microsoft.com/office/powerpoint/2010/main" val="32632694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DC706A6C1EF4B8354208658881B20" ma:contentTypeVersion="2" ma:contentTypeDescription="Create a new document." ma:contentTypeScope="" ma:versionID="a4c412f11eec12d909e2dbbef8559ac4">
  <xsd:schema xmlns:xsd="http://www.w3.org/2001/XMLSchema" xmlns:xs="http://www.w3.org/2001/XMLSchema" xmlns:p="http://schemas.microsoft.com/office/2006/metadata/properties" xmlns:ns1="http://schemas.microsoft.com/sharepoint/v3" targetNamespace="http://schemas.microsoft.com/office/2006/metadata/properties" ma:root="true" ma:fieldsID="76306148d0f7b992e79f2d9b1f249a8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E8B7A1-0E7F-4349-BDC6-705D19656B2C}"/>
</file>

<file path=customXml/itemProps2.xml><?xml version="1.0" encoding="utf-8"?>
<ds:datastoreItem xmlns:ds="http://schemas.openxmlformats.org/officeDocument/2006/customXml" ds:itemID="{AC76F8AF-8053-4639-8296-81404B37846F}"/>
</file>

<file path=customXml/itemProps3.xml><?xml version="1.0" encoding="utf-8"?>
<ds:datastoreItem xmlns:ds="http://schemas.openxmlformats.org/officeDocument/2006/customXml" ds:itemID="{DCFD2B02-E0A1-4549-ACCD-899DC167A631}"/>
</file>

<file path=docProps/app.xml><?xml version="1.0" encoding="utf-8"?>
<Properties xmlns="http://schemas.openxmlformats.org/officeDocument/2006/extended-properties" xmlns:vt="http://schemas.openxmlformats.org/officeDocument/2006/docPropsVTypes">
  <TotalTime>355</TotalTime>
  <Words>1853</Words>
  <Application>Microsoft Office PowerPoint</Application>
  <PresentationFormat>Custom</PresentationFormat>
  <Paragraphs>285</Paragraphs>
  <Slides>29</Slides>
  <Notes>4</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3" baseType="lpstr">
      <vt:lpstr>Lato Semibold</vt:lpstr>
      <vt:lpstr>Lato</vt:lpstr>
      <vt:lpstr>Segoe UI</vt:lpstr>
      <vt:lpstr>Calibri</vt:lpstr>
      <vt:lpstr>Verdana</vt:lpstr>
      <vt:lpstr>Arial Black</vt:lpstr>
      <vt:lpstr>Lato Black</vt:lpstr>
      <vt:lpstr>Lato Hairline</vt:lpstr>
      <vt:lpstr>Lato Thin</vt:lpstr>
      <vt:lpstr>Arial</vt:lpstr>
      <vt:lpstr>Calibri Light</vt:lpstr>
      <vt:lpstr>Office Theme</vt:lpstr>
      <vt:lpstr>1_Office Theme</vt:lpstr>
      <vt:lpstr>Acrobat Document</vt:lpstr>
      <vt:lpstr>Notes:  1. Correct fonts won’t load until you open this in PowerPoint (e.g., if you’re previewing this in your browser it’ll look uglier than it actually is).  2. Generate QR codes here: https://www.qrcode-monkey.com/ </vt:lpstr>
      <vt:lpstr>Main finding goes here, translated into plain English. Emphasize the important words.</vt:lpstr>
      <vt:lpstr>Main finding goes here, translated into plain English. Emphasize the important words.</vt:lpstr>
      <vt:lpstr>Add a key figure Show-and-tell the best, most insightful part of your methods &amp; data.</vt:lpstr>
      <vt:lpstr>Try an on-theme background. Add fun and reinforce your study’s context, but make sure to keep a high contrast between your text and background!</vt:lpstr>
      <vt:lpstr>Try a ‘hat’ icon. Fun, reinforces your finding, makes your poster memorable  — and can be interpreted at-a-glance.</vt:lpstr>
      <vt:lpstr>Here are some memorable science billboards for inspiration.  Ctrl+Click here for more.</vt:lpstr>
      <vt:lpstr>You can get free icons from TheNounProject.com</vt:lpstr>
      <vt:lpstr>Get full-color graphics on a transparent background  for ~$1/each from…</vt:lpstr>
      <vt:lpstr>You can create biology figures with BioRender.com</vt:lpstr>
      <vt:lpstr>Stuck on a design dilemma? Do what other designers do! Go to dribbble.com and scroll through stuff until a solution jumps out at you. Try searching for “posters” or “graph”.</vt:lpstr>
      <vt:lpstr>PowerPoint Presentation</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More Translations</vt:lpstr>
      <vt:lpstr>#butterposter</vt:lpstr>
      <vt:lpstr>Why must we pick sides?  The new poster format is a revolution, or the new poster format is garbage!  Take the good parts of the new format, keep the useful aspects of the traditional format, add in your own ideas, and create something better. </vt:lpstr>
      <vt:lpstr>How to QR Code</vt:lpstr>
      <vt:lpstr>Research that influenced this design: a.k.a “I need some ammo to help persuade my faculty to try this.”</vt:lpstr>
      <vt:lpstr>Layout F.A.Q.</vt:lpstr>
      <vt:lpstr>How did you make the cartoon?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Linda Schmitt</cp:lastModifiedBy>
  <cp:revision>74</cp:revision>
  <dcterms:created xsi:type="dcterms:W3CDTF">2019-07-02T13:39:34Z</dcterms:created>
  <dcterms:modified xsi:type="dcterms:W3CDTF">2020-01-15T16:49:16Z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0x010100AE6DC706A6C1EF4B8354208658881B20</vt:lpwstr>
  </property>
  <property fmtid="{D5CDD505-2E9C-101B-9397-08002B2CF9AE}" pid="3" name="Order">
    <vt:r8>600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